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9"/>
  </p:notesMasterIdLst>
  <p:sldIdLst>
    <p:sldId id="257" r:id="rId2"/>
    <p:sldId id="281" r:id="rId3"/>
    <p:sldId id="256" r:id="rId4"/>
    <p:sldId id="285" r:id="rId5"/>
    <p:sldId id="261" r:id="rId6"/>
    <p:sldId id="282" r:id="rId7"/>
    <p:sldId id="283" r:id="rId8"/>
    <p:sldId id="273" r:id="rId9"/>
    <p:sldId id="284" r:id="rId10"/>
    <p:sldId id="275" r:id="rId11"/>
    <p:sldId id="286" r:id="rId12"/>
    <p:sldId id="262" r:id="rId13"/>
    <p:sldId id="277" r:id="rId14"/>
    <p:sldId id="287" r:id="rId15"/>
    <p:sldId id="278" r:id="rId16"/>
    <p:sldId id="288" r:id="rId17"/>
    <p:sldId id="266"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E5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38" autoAdjust="0"/>
    <p:restoredTop sz="73154" autoAdjust="0"/>
  </p:normalViewPr>
  <p:slideViewPr>
    <p:cSldViewPr snapToGrid="0">
      <p:cViewPr varScale="1">
        <p:scale>
          <a:sx n="95" d="100"/>
          <a:sy n="95" d="100"/>
        </p:scale>
        <p:origin x="192" y="4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6D9F9F-CCC8-43B4-A3F9-C307DD34D485}" type="datetimeFigureOut">
              <a:rPr lang="en-US" smtClean="0"/>
              <a:t>4/24/24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194940A-358E-4A43-9CDB-463FAE527D6B}" type="slidenum">
              <a:rPr lang="en-US" smtClean="0"/>
              <a:t>‹#›</a:t>
            </a:fld>
            <a:endParaRPr lang="en-US"/>
          </a:p>
        </p:txBody>
      </p:sp>
    </p:spTree>
    <p:extLst>
      <p:ext uri="{BB962C8B-B14F-4D97-AF65-F5344CB8AC3E}">
        <p14:creationId xmlns:p14="http://schemas.microsoft.com/office/powerpoint/2010/main" val="281200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Arial" panose="020B0604020202020204" pitchFamily="34" charset="0"/>
              </a:rPr>
              <a:t>This presentation accompanies the report, </a:t>
            </a:r>
            <a:r>
              <a:rPr lang="en-US" sz="1800" b="1" i="1" dirty="0">
                <a:effectLst/>
                <a:latin typeface="Open Sans" panose="020B0606030504020204" pitchFamily="34" charset="0"/>
                <a:ea typeface="Times New Roman" panose="02020603050405020304" pitchFamily="18" charset="0"/>
                <a:cs typeface="Times New Roman" panose="02020603050405020304" pitchFamily="18" charset="0"/>
              </a:rPr>
              <a:t>Protecting Emergency Responders from Moving Vehicles During Wildfire Responses</a:t>
            </a:r>
            <a:r>
              <a:rPr lang="en-US" sz="1800" b="0" i="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b="0" i="0" dirty="0">
              <a:solidFill>
                <a:srgbClr val="212529"/>
              </a:solidFill>
              <a:effectLst/>
              <a:latin typeface="Arial" panose="020B0604020202020204" pitchFamily="34" charset="0"/>
            </a:endParaRPr>
          </a:p>
          <a:p>
            <a:pPr algn="l"/>
            <a:endParaRPr lang="en-US" b="0" i="0" dirty="0">
              <a:solidFill>
                <a:srgbClr val="212529"/>
              </a:solidFill>
              <a:effectLst/>
              <a:latin typeface="Arial" panose="020B0604020202020204" pitchFamily="34" charset="0"/>
            </a:endParaRPr>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Despite recent severe wildfire seasons, little attention has been paid to responder safety and traffic incident management during these events. Several struck-by* line-of-duty deaths have occurred at wildfire responses. These events have involved smoke obscuration causing low visibility on the roadway, insufficient vehicle backing safety practices, and improper boarding of firefighting apparatus. As buildings and infrastructure encroach further on undeveloped land, wildfire flames and smoke will affect more moving traffic on roadways. In addition, movement of wildland firefighting vehicles both on and off road pose a struck-by hazard to wildland firefighters. The goal of this project is to develop practical training in:</a:t>
            </a:r>
          </a:p>
          <a:p>
            <a:pPr marL="0" marR="0">
              <a:lnSpc>
                <a:spcPct val="107000"/>
              </a:lnSpc>
              <a:spcBef>
                <a:spcPts val="0"/>
              </a:spcBef>
              <a:spcAft>
                <a:spcPts val="800"/>
              </a:spcAft>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Traffic incident management recommended practices for roadways affected by wildland fires and firefighting operations.</a:t>
            </a:r>
          </a:p>
          <a:p>
            <a:pPr marL="0" marR="0">
              <a:lnSpc>
                <a:spcPct val="107000"/>
              </a:lnSpc>
              <a:spcBef>
                <a:spcPts val="0"/>
              </a:spcBef>
              <a:spcAft>
                <a:spcPts val="800"/>
              </a:spcAft>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Safety procedures to follow when wildland firefighting vehicles are operating near responders on foot, whether that is on a road or in the back country.</a:t>
            </a:r>
          </a:p>
          <a:p>
            <a:pPr marL="0" marR="0">
              <a:lnSpc>
                <a:spcPct val="107000"/>
              </a:lnSpc>
              <a:spcBef>
                <a:spcPts val="0"/>
              </a:spcBef>
              <a:spcAft>
                <a:spcPts val="800"/>
              </a:spcAft>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Important note: This program focuses solely on traffic control and the safety of responders operating near vehicles at a wildfire. Other safety aspects of wildfire response are outside the scope of this project.</a:t>
            </a:r>
          </a:p>
          <a:p>
            <a:pPr marL="0" marR="0">
              <a:spcBef>
                <a:spcPts val="0"/>
              </a:spcBef>
              <a:spcAft>
                <a:spcPts val="0"/>
              </a:spcAft>
            </a:pPr>
            <a:endParaRPr lang="en-US" sz="1800" kern="100" dirty="0">
              <a:effectLst/>
              <a:latin typeface="Open Sans" panose="020B0606030504020204" pitchFamily="34" charset="0"/>
              <a:ea typeface="Calibri" panose="020F0502020204030204" pitchFamily="34" charset="0"/>
              <a:cs typeface="Open Sans" panose="020B0606030504020204" pitchFamily="34" charset="0"/>
            </a:endParaRPr>
          </a:p>
          <a:p>
            <a:pPr marL="0" marR="0">
              <a:spcBef>
                <a:spcPts val="0"/>
              </a:spcBef>
              <a:spcAft>
                <a:spcPts val="0"/>
              </a:spcAft>
            </a:pPr>
            <a:r>
              <a:rPr lang="en-US" sz="1800" kern="100" dirty="0">
                <a:effectLst/>
                <a:latin typeface="Open Sans" panose="020B0606030504020204" pitchFamily="34" charset="0"/>
                <a:ea typeface="Calibri" panose="020F0502020204030204" pitchFamily="34" charset="0"/>
                <a:cs typeface="Open Sans" panose="020B0606030504020204" pitchFamily="34" charset="0"/>
              </a:rPr>
              <a:t>*A struck-by incident is defined as incidents produced by forcible contact or impact between the injured person/damaged equipment and a separate striking object or piece of equipment.  </a:t>
            </a: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1</a:t>
            </a:fld>
            <a:endParaRPr lang="en-US"/>
          </a:p>
        </p:txBody>
      </p:sp>
    </p:spTree>
    <p:extLst>
      <p:ext uri="{BB962C8B-B14F-4D97-AF65-F5344CB8AC3E}">
        <p14:creationId xmlns:p14="http://schemas.microsoft.com/office/powerpoint/2010/main" val="3373002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Recommended actions emergency responders can take on the ground to directly address contributing factors by limiting exposure to hazards from moving vehicles include the following:</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Don high visibility apparel prior to exiting the emergency vehicle.</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Do not exit the emergency vehicle until instructed to do so.</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Exit the fire apparatus on the side away from the roadway or where exposure to moving vehicle hazards is minimized.</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Implement traffic control measures appropriate to the situation.</a:t>
            </a:r>
          </a:p>
          <a:p>
            <a:pPr marL="342900" marR="0" lvl="0" indent="-342900">
              <a:lnSpc>
                <a:spcPct val="107000"/>
              </a:lnSpc>
              <a:spcBef>
                <a:spcPts val="0"/>
              </a:spcBef>
              <a:spcAft>
                <a:spcPts val="800"/>
              </a:spcAft>
              <a:buFont typeface="Symbol" pitchFamily="2" charset="2"/>
              <a:buChar char=""/>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itchFamily="2" charset="2"/>
              <a:buNone/>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Notes:</a:t>
            </a:r>
          </a:p>
          <a:p>
            <a:pPr marL="285750" marR="0" indent="-285750">
              <a:spcBef>
                <a:spcPts val="0"/>
              </a:spcBef>
              <a:spcAft>
                <a:spcPts val="0"/>
              </a:spcAft>
              <a:buFontTx/>
              <a:buChar char="-"/>
            </a:pPr>
            <a:r>
              <a:rPr lang="en-US" sz="1800" kern="100" dirty="0">
                <a:effectLst/>
                <a:latin typeface="Open Sans" panose="020B0606030504020204" pitchFamily="34" charset="0"/>
                <a:ea typeface="Calibri" panose="020F0502020204030204" pitchFamily="34" charset="0"/>
                <a:cs typeface="Open Sans" panose="020B0606030504020204" pitchFamily="34" charset="0"/>
              </a:rPr>
              <a:t>High visibility apparel should be compliant with the requirements in the </a:t>
            </a:r>
            <a:r>
              <a:rPr lang="en-US" sz="1800" i="1" kern="100" dirty="0">
                <a:effectLst/>
                <a:latin typeface="Open Sans" panose="020B0606030504020204" pitchFamily="34" charset="0"/>
                <a:ea typeface="Calibri" panose="020F0502020204030204" pitchFamily="34" charset="0"/>
                <a:cs typeface="Open Sans" panose="020B0606030504020204" pitchFamily="34" charset="0"/>
              </a:rPr>
              <a:t>Manual on Uniform Traffic Control Devices for Streets and Highways</a:t>
            </a:r>
            <a:r>
              <a:rPr lang="en-US" sz="1800" kern="100" dirty="0">
                <a:effectLst/>
                <a:latin typeface="Open Sans" panose="020B0606030504020204" pitchFamily="34" charset="0"/>
                <a:ea typeface="Calibri" panose="020F0502020204030204" pitchFamily="34" charset="0"/>
                <a:cs typeface="Open Sans" panose="020B0606030504020204" pitchFamily="34" charset="0"/>
              </a:rPr>
              <a:t>.</a:t>
            </a:r>
            <a:br>
              <a:rPr lang="en-US" sz="1800" kern="100" dirty="0">
                <a:effectLst/>
                <a:latin typeface="Open Sans" panose="020B0606030504020204" pitchFamily="34" charset="0"/>
                <a:ea typeface="Calibri" panose="020F0502020204030204" pitchFamily="34" charset="0"/>
                <a:cs typeface="Times New Roman" panose="02020603050405020304" pitchFamily="18" charset="0"/>
              </a:rPr>
            </a:br>
            <a:endParaRPr lang="en-US" sz="1800" kern="100" dirty="0">
              <a:effectLst/>
              <a:latin typeface="Open Sans" panose="020B0606030504020204" pitchFamily="34" charset="0"/>
              <a:ea typeface="Calibri" panose="020F050202020403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Open Sans" panose="020B0606030504020204" pitchFamily="34" charset="0"/>
                <a:ea typeface="Calibri" panose="020F0502020204030204" pitchFamily="34" charset="0"/>
                <a:cs typeface="Open Sans" panose="020B0606030504020204" pitchFamily="34" charset="0"/>
              </a:rPr>
              <a:t>P</a:t>
            </a:r>
            <a:r>
              <a:rPr lang="en-US" sz="1800" dirty="0">
                <a:effectLst/>
                <a:latin typeface="Open Sans" panose="020B0606030504020204" pitchFamily="34" charset="0"/>
                <a:ea typeface="Calibri" panose="020F0502020204030204" pitchFamily="34" charset="0"/>
                <a:cs typeface="Times New Roman" panose="02020603050405020304" pitchFamily="18" charset="0"/>
              </a:rPr>
              <a:t>ocket “Cue Cards” for field use in traffic management at wildfires is available in </a:t>
            </a:r>
            <a:r>
              <a:rPr lang="en-US" sz="1800" b="1" i="1" dirty="0">
                <a:effectLst/>
                <a:latin typeface="Open Sans" panose="020B0606030504020204" pitchFamily="34" charset="0"/>
                <a:ea typeface="Times New Roman" panose="02020603050405020304" pitchFamily="18" charset="0"/>
                <a:cs typeface="Times New Roman" panose="02020603050405020304" pitchFamily="18" charset="0"/>
              </a:rPr>
              <a:t>Protecting Emergency Responders from Moving Vehicles During Wildfire Responses</a:t>
            </a:r>
            <a:r>
              <a:rPr lang="en-US" sz="1800" b="0" i="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Resources &amp; References section, to help guide implementation.</a:t>
            </a:r>
            <a:r>
              <a:rPr lang="en-US" sz="28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00" dirty="0">
                <a:effectLst/>
                <a:latin typeface="Open Sans" panose="020B0606030504020204" pitchFamily="34" charset="0"/>
                <a:ea typeface="Calibri" panose="020F0502020204030204" pitchFamily="34" charset="0"/>
                <a:cs typeface="Times New Roman" panose="02020603050405020304" pitchFamily="18" charset="0"/>
              </a:rPr>
              <a:t>Image: </a:t>
            </a:r>
            <a:r>
              <a:rPr lang="en-US" sz="2800" dirty="0">
                <a:solidFill>
                  <a:schemeClr val="bg1"/>
                </a:solidFill>
              </a:rPr>
              <a:t>https://</a:t>
            </a:r>
            <a:r>
              <a:rPr lang="en-US" sz="2800" dirty="0" err="1">
                <a:solidFill>
                  <a:schemeClr val="bg1"/>
                </a:solidFill>
              </a:rPr>
              <a:t>www.fs.usda.gov</a:t>
            </a:r>
            <a:r>
              <a:rPr lang="en-US" sz="2800" dirty="0">
                <a:solidFill>
                  <a:schemeClr val="bg1"/>
                </a:solidFill>
              </a:rPr>
              <a:t>/science-technology/fire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10</a:t>
            </a:fld>
            <a:endParaRPr lang="en-US"/>
          </a:p>
        </p:txBody>
      </p:sp>
    </p:spTree>
    <p:extLst>
      <p:ext uri="{BB962C8B-B14F-4D97-AF65-F5344CB8AC3E}">
        <p14:creationId xmlns:p14="http://schemas.microsoft.com/office/powerpoint/2010/main" val="319951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Recommended actions emergency responders can take on the ground to directly address contributing factors by limiting exposure to hazards from moving vehicles include the following:</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Post a lookout to watch for oncoming traffic.</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Follow proper backing up procedures, including using a spotter.</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Terminate emergency responses on roadways as quickly as possible to reduce personnel exposure to moving traffic and other hazards.</a:t>
            </a:r>
          </a:p>
          <a:p>
            <a:pPr marL="342900" marR="0" lvl="0" indent="-342900">
              <a:lnSpc>
                <a:spcPct val="107000"/>
              </a:lnSpc>
              <a:spcBef>
                <a:spcPts val="0"/>
              </a:spcBef>
              <a:spcAft>
                <a:spcPts val="800"/>
              </a:spcAft>
              <a:buFont typeface="Symbol" pitchFamily="2" charset="2"/>
              <a:buChar char=""/>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itchFamily="2" charset="2"/>
              <a:buNone/>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Notes:</a:t>
            </a:r>
          </a:p>
          <a:p>
            <a:pPr marL="285750" marR="0" indent="-285750">
              <a:spcBef>
                <a:spcPts val="0"/>
              </a:spcBef>
              <a:spcAft>
                <a:spcPts val="0"/>
              </a:spcAft>
              <a:buFontTx/>
              <a:buChar char="-"/>
            </a:pPr>
            <a:r>
              <a:rPr lang="en-US" sz="1800" kern="100" dirty="0">
                <a:effectLst/>
                <a:latin typeface="Open Sans" panose="020B0606030504020204" pitchFamily="34" charset="0"/>
                <a:ea typeface="Calibri" panose="020F0502020204030204" pitchFamily="34" charset="0"/>
                <a:cs typeface="Open Sans" panose="020B0606030504020204" pitchFamily="34" charset="0"/>
              </a:rPr>
              <a:t>A video of a recommended backing up procedure is available here: https://</a:t>
            </a:r>
            <a:r>
              <a:rPr lang="en-US" sz="1800" kern="100" dirty="0" err="1">
                <a:effectLst/>
                <a:latin typeface="Open Sans" panose="020B0606030504020204" pitchFamily="34" charset="0"/>
                <a:ea typeface="Calibri" panose="020F0502020204030204" pitchFamily="34" charset="0"/>
                <a:cs typeface="Open Sans" panose="020B0606030504020204" pitchFamily="34" charset="0"/>
              </a:rPr>
              <a:t>www.respondersafety.com</a:t>
            </a:r>
            <a:r>
              <a:rPr lang="en-US" sz="1800" kern="100" dirty="0">
                <a:effectLst/>
                <a:latin typeface="Open Sans" panose="020B0606030504020204" pitchFamily="34" charset="0"/>
                <a:ea typeface="Calibri" panose="020F0502020204030204" pitchFamily="34" charset="0"/>
                <a:cs typeface="Open Sans" panose="020B0606030504020204" pitchFamily="34" charset="0"/>
              </a:rPr>
              <a:t>/training/backing-up-emergency-vehicles/</a:t>
            </a:r>
          </a:p>
          <a:p>
            <a:pPr marL="285750" marR="0" indent="-285750">
              <a:spcBef>
                <a:spcPts val="0"/>
              </a:spcBef>
              <a:spcAft>
                <a:spcPts val="0"/>
              </a:spcAft>
              <a:buFontTx/>
              <a:buChar char="-"/>
            </a:pPr>
            <a:endParaRPr lang="en-US" sz="1800" kern="100" dirty="0">
              <a:effectLst/>
              <a:latin typeface="Open Sans" panose="020B0606030504020204" pitchFamily="34" charset="0"/>
              <a:ea typeface="Calibri" panose="020F050202020403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Open Sans" panose="020B0606030504020204" pitchFamily="34" charset="0"/>
                <a:ea typeface="Calibri" panose="020F0502020204030204" pitchFamily="34" charset="0"/>
                <a:cs typeface="Times New Roman" panose="02020603050405020304" pitchFamily="18" charset="0"/>
              </a:rPr>
              <a:t>Pocket “Cue Cards” for field use in traffic management at wildfires is available in </a:t>
            </a:r>
            <a:r>
              <a:rPr lang="en-US" sz="1800" b="1" i="1" dirty="0">
                <a:effectLst/>
                <a:latin typeface="Open Sans" panose="020B0606030504020204" pitchFamily="34" charset="0"/>
                <a:ea typeface="Times New Roman" panose="02020603050405020304" pitchFamily="18" charset="0"/>
                <a:cs typeface="Times New Roman" panose="02020603050405020304" pitchFamily="18" charset="0"/>
              </a:rPr>
              <a:t>Protecting Emergency Responders from Moving Vehicles During Wildfire Responses</a:t>
            </a:r>
            <a:r>
              <a:rPr lang="en-US" sz="1800" b="0" i="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Resources &amp; References section, to help guide implementation.</a:t>
            </a:r>
            <a:r>
              <a:rPr lang="en-US" sz="2800" dirty="0">
                <a:effectLst/>
              </a:rPr>
              <a:t> </a:t>
            </a: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Open Sans" panose="020B0606030504020204" pitchFamily="34" charset="0"/>
                <a:ea typeface="Calibri" panose="020F0502020204030204" pitchFamily="34" charset="0"/>
                <a:cs typeface="Times New Roman" panose="02020603050405020304" pitchFamily="18" charset="0"/>
              </a:rPr>
              <a:t>Image: </a:t>
            </a:r>
            <a:r>
              <a:rPr lang="en-US" sz="1200" dirty="0">
                <a:solidFill>
                  <a:schemeClr val="bg1"/>
                </a:solidFill>
              </a:rPr>
              <a:t>https://</a:t>
            </a:r>
            <a:r>
              <a:rPr lang="en-US" sz="1200" dirty="0" err="1">
                <a:solidFill>
                  <a:schemeClr val="bg1"/>
                </a:solidFill>
              </a:rPr>
              <a:t>www.fs.usda.gov</a:t>
            </a:r>
            <a:r>
              <a:rPr lang="en-US" sz="1200" dirty="0">
                <a:solidFill>
                  <a:schemeClr val="bg1"/>
                </a:solidFill>
              </a:rPr>
              <a:t>/science-technology/fire</a:t>
            </a:r>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11</a:t>
            </a:fld>
            <a:endParaRPr lang="en-US"/>
          </a:p>
        </p:txBody>
      </p:sp>
    </p:spTree>
    <p:extLst>
      <p:ext uri="{BB962C8B-B14F-4D97-AF65-F5344CB8AC3E}">
        <p14:creationId xmlns:p14="http://schemas.microsoft.com/office/powerpoint/2010/main" val="1959630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Analyzing the contributing factors showed there are recommended training and equipment actions emergency responders can take to limit exposure to possible incidents, including:</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Craft pre-incident plans that include scene safety and traffic control cooperatively across all agencies.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Train on standard operating guidelines and procedures, including deploying temporary traffic control and conducting manual traffic control.</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Instruct driver/operators in positioning apparatus to protect emergency responders from oncoming traffic (blocking) </a:t>
            </a:r>
            <a:r>
              <a:rPr lang="en-US" sz="1800" dirty="0">
                <a:effectLst/>
                <a:latin typeface="Open Sans" panose="020B0606030504020204" pitchFamily="34" charset="0"/>
                <a:ea typeface="Calibri" panose="020F0502020204030204" pitchFamily="34" charset="0"/>
                <a:cs typeface="Times New Roman" panose="02020603050405020304" pitchFamily="18" charset="0"/>
              </a:rPr>
              <a:t>and safe backing procedures.</a:t>
            </a:r>
            <a:r>
              <a:rPr lang="en-US" sz="2800" dirty="0">
                <a:effectLst/>
              </a:rPr>
              <a:t> </a:t>
            </a: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Equip emergency vehicles with devices to assist in safe backing up.</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When operating on or near moving vehicles, require wearing high visibility personal protective equipment appropriate to the current task that is compliant with the Manual on Uniform Traffic Control Devices for Streets and Highways (MUTCD), Occupational Safety and Health Administration (OSHA) regulations (if applicable), and National Fire Protection Association (NFPA) standards.</a:t>
            </a:r>
          </a:p>
        </p:txBody>
      </p:sp>
      <p:sp>
        <p:nvSpPr>
          <p:cNvPr id="4" name="Slide Number Placeholder 3"/>
          <p:cNvSpPr>
            <a:spLocks noGrp="1"/>
          </p:cNvSpPr>
          <p:nvPr>
            <p:ph type="sldNum" sz="quarter" idx="5"/>
          </p:nvPr>
        </p:nvSpPr>
        <p:spPr/>
        <p:txBody>
          <a:bodyPr/>
          <a:lstStyle/>
          <a:p>
            <a:fld id="{7194940A-358E-4A43-9CDB-463FAE527D6B}" type="slidenum">
              <a:rPr lang="en-US" smtClean="0"/>
              <a:t>12</a:t>
            </a:fld>
            <a:endParaRPr lang="en-US"/>
          </a:p>
        </p:txBody>
      </p:sp>
    </p:spTree>
    <p:extLst>
      <p:ext uri="{BB962C8B-B14F-4D97-AF65-F5344CB8AC3E}">
        <p14:creationId xmlns:p14="http://schemas.microsoft.com/office/powerpoint/2010/main" val="3374628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Effectively performing traffic management duties at wildfire responses has several dimensions, including:</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Understanding the scene and incident</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An awareness of the surroundings, including topography, location of area roads (including slopes), and vegetation conditions and fuel class.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Awareness of pre-plan and response plan details in place.</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Knowing weather conditions and continually checking the local weather forecast, paying particular attention to issues relevant to the local area, such as the Low Visibility Occurrence Risk Index (LVORI), which contributes to super fog.</a:t>
            </a:r>
          </a:p>
          <a:p>
            <a:pPr marL="342900" marR="0" lvl="0" indent="-342900">
              <a:lnSpc>
                <a:spcPct val="107000"/>
              </a:lnSpc>
              <a:spcBef>
                <a:spcPts val="0"/>
              </a:spcBef>
              <a:spcAft>
                <a:spcPts val="800"/>
              </a:spcAft>
              <a:buFont typeface="Symbol" pitchFamily="2" charset="2"/>
              <a:buChar char=""/>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These are all aspects of situational awareness. Each responder and each officer is responsible for personnel and civilian safety and should constantly monitor the situation and be aware of anything that might adversely affect operational safety. Communicate hazards immediately, revising practices as appropriate.</a:t>
            </a:r>
          </a:p>
        </p:txBody>
      </p:sp>
      <p:sp>
        <p:nvSpPr>
          <p:cNvPr id="4" name="Slide Number Placeholder 3"/>
          <p:cNvSpPr>
            <a:spLocks noGrp="1"/>
          </p:cNvSpPr>
          <p:nvPr>
            <p:ph type="sldNum" sz="quarter" idx="5"/>
          </p:nvPr>
        </p:nvSpPr>
        <p:spPr/>
        <p:txBody>
          <a:bodyPr/>
          <a:lstStyle/>
          <a:p>
            <a:fld id="{7194940A-358E-4A43-9CDB-463FAE527D6B}" type="slidenum">
              <a:rPr lang="en-US" smtClean="0"/>
              <a:t>13</a:t>
            </a:fld>
            <a:endParaRPr lang="en-US"/>
          </a:p>
        </p:txBody>
      </p:sp>
    </p:spTree>
    <p:extLst>
      <p:ext uri="{BB962C8B-B14F-4D97-AF65-F5344CB8AC3E}">
        <p14:creationId xmlns:p14="http://schemas.microsoft.com/office/powerpoint/2010/main" val="1668451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Effectively performing traffic management duties at wildfire responses has several dimensions, including:</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Knowing the capabilities of the personnel on scene, particularly for officers and supervisors tasked with emergency responder safety.</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Knowing the traffic control devices available and how to best deploy them.</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Assigning trained and qualified personnel to set up and maintain temporary traffic control devices.</a:t>
            </a:r>
          </a:p>
          <a:p>
            <a:pPr marL="342900" marR="0" lvl="0" indent="-342900">
              <a:lnSpc>
                <a:spcPct val="107000"/>
              </a:lnSpc>
              <a:spcBef>
                <a:spcPts val="0"/>
              </a:spcBef>
              <a:spcAft>
                <a:spcPts val="800"/>
              </a:spcAft>
              <a:buFont typeface="Symbol" pitchFamily="2" charset="2"/>
              <a:buChar char=""/>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These are all aspects of situational awareness. Each responder and each officer is responsible for personnel and civilian safety and should constantly monitor the situation and be aware of anything that might adversely affect operational safety. Communicate hazards immediately, revising practices as appropriate.</a:t>
            </a:r>
          </a:p>
        </p:txBody>
      </p:sp>
      <p:sp>
        <p:nvSpPr>
          <p:cNvPr id="4" name="Slide Number Placeholder 3"/>
          <p:cNvSpPr>
            <a:spLocks noGrp="1"/>
          </p:cNvSpPr>
          <p:nvPr>
            <p:ph type="sldNum" sz="quarter" idx="5"/>
          </p:nvPr>
        </p:nvSpPr>
        <p:spPr/>
        <p:txBody>
          <a:bodyPr/>
          <a:lstStyle/>
          <a:p>
            <a:fld id="{7194940A-358E-4A43-9CDB-463FAE527D6B}" type="slidenum">
              <a:rPr lang="en-US" smtClean="0"/>
              <a:t>14</a:t>
            </a:fld>
            <a:endParaRPr lang="en-US"/>
          </a:p>
        </p:txBody>
      </p:sp>
    </p:spTree>
    <p:extLst>
      <p:ext uri="{BB962C8B-B14F-4D97-AF65-F5344CB8AC3E}">
        <p14:creationId xmlns:p14="http://schemas.microsoft.com/office/powerpoint/2010/main" val="732884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Positive response outcomes start with and end with strong incident command. Command is responsible for:</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Sizing up the situation.</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Analyzing how the wildland fire might impact nearby roadways.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Determining which traffic control measures are necessary on each of those roadways given those potential impacts and associated hazards.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the trained and qualified personnel to implement those measures.</a:t>
            </a:r>
          </a:p>
          <a:p>
            <a:pPr marL="342900" marR="0" lvl="0" indent="-342900">
              <a:lnSpc>
                <a:spcPct val="107000"/>
              </a:lnSpc>
              <a:spcBef>
                <a:spcPts val="0"/>
              </a:spcBef>
              <a:spcAft>
                <a:spcPts val="800"/>
              </a:spcAft>
              <a:buFont typeface="Symbol" pitchFamily="2" charset="2"/>
              <a:buChar char=""/>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The incident commander integrates these concerns into applying appropriate traffic control practices for safe operations.</a:t>
            </a:r>
          </a:p>
        </p:txBody>
      </p:sp>
      <p:sp>
        <p:nvSpPr>
          <p:cNvPr id="4" name="Slide Number Placeholder 3"/>
          <p:cNvSpPr>
            <a:spLocks noGrp="1"/>
          </p:cNvSpPr>
          <p:nvPr>
            <p:ph type="sldNum" sz="quarter" idx="5"/>
          </p:nvPr>
        </p:nvSpPr>
        <p:spPr/>
        <p:txBody>
          <a:bodyPr/>
          <a:lstStyle/>
          <a:p>
            <a:fld id="{7194940A-358E-4A43-9CDB-463FAE527D6B}" type="slidenum">
              <a:rPr lang="en-US" smtClean="0"/>
              <a:t>15</a:t>
            </a:fld>
            <a:endParaRPr lang="en-US"/>
          </a:p>
        </p:txBody>
      </p:sp>
    </p:spTree>
    <p:extLst>
      <p:ext uri="{BB962C8B-B14F-4D97-AF65-F5344CB8AC3E}">
        <p14:creationId xmlns:p14="http://schemas.microsoft.com/office/powerpoint/2010/main" val="2516133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Positive response outcomes start with and end with strong incident command. Command is responsible for:</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Requiring SOPs to be followed.</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Monitoring the traffic incident management area setup as the incident evolves and directing changes to traffic control as the situation changes.</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Assessing hazards of moving vehicles off-road in the back country and implementing appropriate vehicle movement safety procedures, including banning exterior riding, requiring a spotter when backing up, and cordoning off encampments.</a:t>
            </a:r>
          </a:p>
          <a:p>
            <a:pPr marL="342900" marR="0" lvl="0" indent="-342900">
              <a:lnSpc>
                <a:spcPct val="107000"/>
              </a:lnSpc>
              <a:spcBef>
                <a:spcPts val="0"/>
              </a:spcBef>
              <a:spcAft>
                <a:spcPts val="800"/>
              </a:spcAft>
              <a:buFont typeface="Symbol" pitchFamily="2" charset="2"/>
              <a:buChar char=""/>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The incident commander integrates these concerns into applying appropriate traffic control practices for safe operations.</a:t>
            </a:r>
          </a:p>
        </p:txBody>
      </p:sp>
      <p:sp>
        <p:nvSpPr>
          <p:cNvPr id="4" name="Slide Number Placeholder 3"/>
          <p:cNvSpPr>
            <a:spLocks noGrp="1"/>
          </p:cNvSpPr>
          <p:nvPr>
            <p:ph type="sldNum" sz="quarter" idx="5"/>
          </p:nvPr>
        </p:nvSpPr>
        <p:spPr/>
        <p:txBody>
          <a:bodyPr/>
          <a:lstStyle/>
          <a:p>
            <a:fld id="{7194940A-358E-4A43-9CDB-463FAE527D6B}" type="slidenum">
              <a:rPr lang="en-US" smtClean="0"/>
              <a:t>16</a:t>
            </a:fld>
            <a:endParaRPr lang="en-US"/>
          </a:p>
        </p:txBody>
      </p:sp>
    </p:spTree>
    <p:extLst>
      <p:ext uri="{BB962C8B-B14F-4D97-AF65-F5344CB8AC3E}">
        <p14:creationId xmlns:p14="http://schemas.microsoft.com/office/powerpoint/2010/main" val="1196299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Emergency service organizations (ESO) respond to a wide variety of incidents involving operations on or near a roadway. Wildfires are just one type of these incidents but pose unique challenges. Operations at wildfires pose special risks to personnel performing fire, rescue, and EMS functions. </a:t>
            </a:r>
          </a:p>
          <a:p>
            <a:pPr marL="0" marR="0">
              <a:lnSpc>
                <a:spcPct val="107000"/>
              </a:lnSpc>
              <a:spcBef>
                <a:spcPts val="0"/>
              </a:spcBef>
              <a:spcAft>
                <a:spcPts val="800"/>
              </a:spcAft>
            </a:pP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In many instances, an ESO responds to a “primary incident” along a roadway, only to become the victim of a “secondary incident”: the nightmare in which a firefighter, EMS provider, police officer, or other responder is suddenly struck and killed by a vehicle while operating at the primary incident. No one individual or group can control drivers of other vehicles, but there are fundamental steps an organization can take to improve the level of safety at primary incidents to decrease the chance of a secondary crash. These same basic TIM practices contribute to safe, efficient operations at wildfires: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Pre-planning </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Advance warning</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Visibility</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Blocking </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Safe backing of emergency vehicles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Personal protective equipment</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Evacuation</a:t>
            </a:r>
          </a:p>
          <a:p>
            <a:pPr marL="0" marR="0">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Note: Blocking uses a fire apparatus or other large vehicle to physically protect an emergency scene by providing a safe area for incident operations.</a:t>
            </a:r>
            <a:endParaRPr lang="en-US" sz="18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p>
          <a:p>
            <a:pPr marL="0" indent="0">
              <a:buFontTx/>
              <a:buNone/>
            </a:pPr>
            <a:r>
              <a:rPr lang="en-US" dirty="0"/>
              <a:t>Let’s take a look at each.</a:t>
            </a:r>
          </a:p>
        </p:txBody>
      </p:sp>
      <p:sp>
        <p:nvSpPr>
          <p:cNvPr id="4" name="Slide Number Placeholder 3"/>
          <p:cNvSpPr>
            <a:spLocks noGrp="1"/>
          </p:cNvSpPr>
          <p:nvPr>
            <p:ph type="sldNum" sz="quarter" idx="5"/>
          </p:nvPr>
        </p:nvSpPr>
        <p:spPr/>
        <p:txBody>
          <a:bodyPr/>
          <a:lstStyle/>
          <a:p>
            <a:fld id="{7194940A-358E-4A43-9CDB-463FAE527D6B}" type="slidenum">
              <a:rPr lang="en-US" smtClean="0"/>
              <a:t>17</a:t>
            </a:fld>
            <a:endParaRPr lang="en-US"/>
          </a:p>
        </p:txBody>
      </p:sp>
    </p:spTree>
    <p:extLst>
      <p:ext uri="{BB962C8B-B14F-4D97-AF65-F5344CB8AC3E}">
        <p14:creationId xmlns:p14="http://schemas.microsoft.com/office/powerpoint/2010/main" val="1246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understand what Traffic Incident Management means. Traffic incident management (TIM) is a planned, coordinated, multi-disciplinary process to detect, respond to, and clear traffic incidents and assist at incidents so that traffic flow may be restored, or occur, as safely and quickly as possible.</a:t>
            </a:r>
          </a:p>
          <a:p>
            <a:endParaRPr lang="en-US" dirty="0"/>
          </a:p>
          <a:p>
            <a:r>
              <a:rPr lang="en-US" dirty="0"/>
              <a:t>At many incidents, public safety agencies use a Traffic Operations Center (TOC). However, in a wildland urban incident, TOC may mean a Tactical Operations Center. Clarity must be reinforced. Finally, the acronym DPW or department of public works may be used in some regions of the United States. As personnel respond from around the country to some wildland urban incidents, clarity on the definition of acronyms and terms is an essential first step. </a:t>
            </a:r>
          </a:p>
          <a:p>
            <a:endParaRPr lang="en-US" dirty="0"/>
          </a:p>
          <a:p>
            <a:r>
              <a:rPr lang="en-US" dirty="0"/>
              <a:t>TIME SHOULD BE TAKEN AT THIS POINT TO ASSURE ALL PARTICIPANTS UNDERSTAND THE TERMS AND ACRONYMS THAT WILL BE USED LOCALLY.</a:t>
            </a:r>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2</a:t>
            </a:fld>
            <a:endParaRPr lang="en-US"/>
          </a:p>
        </p:txBody>
      </p:sp>
    </p:spTree>
    <p:extLst>
      <p:ext uri="{BB962C8B-B14F-4D97-AF65-F5344CB8AC3E}">
        <p14:creationId xmlns:p14="http://schemas.microsoft.com/office/powerpoint/2010/main" val="422593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rial" panose="020B0604020202020204" pitchFamily="34" charset="0"/>
              </a:rPr>
              <a:t>At the conclusion of this session, the learner should be able to:</a:t>
            </a:r>
          </a:p>
          <a:p>
            <a:pPr algn="l">
              <a:buFont typeface="Arial" panose="020B0604020202020204" pitchFamily="34" charset="0"/>
              <a:buChar char="•"/>
            </a:pPr>
            <a:endParaRPr lang="en-US" b="0" i="0" dirty="0">
              <a:solidFill>
                <a:srgbClr val="212529"/>
              </a:solidFill>
              <a:effectLst/>
              <a:latin typeface="Arial" panose="020B0604020202020204" pitchFamily="34" charset="0"/>
            </a:endParaRPr>
          </a:p>
          <a:p>
            <a:pPr marL="342900" marR="0" lvl="0" indent="-342900" algn="l">
              <a:lnSpc>
                <a:spcPct val="107000"/>
              </a:lnSpc>
              <a:spcBef>
                <a:spcPts val="0"/>
              </a:spcBef>
              <a:spcAft>
                <a:spcPts val="0"/>
              </a:spcAft>
              <a:buFont typeface="Symbol" pitchFamily="2" charset="2"/>
              <a:buChar char=""/>
            </a:pPr>
            <a:r>
              <a:rPr lang="en-US" sz="1200" kern="100" dirty="0">
                <a:effectLst/>
                <a:latin typeface="Open Sans" panose="020B0606030504020204" pitchFamily="34" charset="0"/>
                <a:ea typeface="Calibri" panose="020F0502020204030204" pitchFamily="34" charset="0"/>
                <a:cs typeface="Times New Roman" panose="02020603050405020304" pitchFamily="18" charset="0"/>
              </a:rPr>
              <a:t>Explain why traffic control is important at wildfire responses.</a:t>
            </a:r>
          </a:p>
          <a:p>
            <a:pPr marL="342900" marR="0" lvl="0" indent="-342900" algn="l">
              <a:lnSpc>
                <a:spcPct val="107000"/>
              </a:lnSpc>
              <a:spcBef>
                <a:spcPts val="0"/>
              </a:spcBef>
              <a:spcAft>
                <a:spcPts val="0"/>
              </a:spcAft>
              <a:buFont typeface="Symbol" pitchFamily="2" charset="2"/>
              <a:buChar char=""/>
            </a:pPr>
            <a:r>
              <a:rPr lang="en-US" sz="1200" kern="100" dirty="0">
                <a:effectLst/>
                <a:latin typeface="Open Sans" panose="020B0606030504020204" pitchFamily="34" charset="0"/>
                <a:ea typeface="Calibri" panose="020F0502020204030204" pitchFamily="34" charset="0"/>
                <a:cs typeface="Times New Roman" panose="02020603050405020304" pitchFamily="18" charset="0"/>
              </a:rPr>
              <a:t>Describe the hazards that emergency responders face from moving vehicles at wildfire responses.</a:t>
            </a:r>
          </a:p>
          <a:p>
            <a:pPr marL="342900" marR="0" lvl="0" indent="-342900" algn="l">
              <a:lnSpc>
                <a:spcPct val="107000"/>
              </a:lnSpc>
              <a:spcBef>
                <a:spcPts val="0"/>
              </a:spcBef>
              <a:spcAft>
                <a:spcPts val="0"/>
              </a:spcAft>
              <a:buFont typeface="Symbol" pitchFamily="2" charset="2"/>
              <a:buChar char=""/>
            </a:pPr>
            <a:r>
              <a:rPr lang="en-US" sz="1200" kern="100" dirty="0">
                <a:effectLst/>
                <a:latin typeface="Open Sans" panose="020B0606030504020204" pitchFamily="34" charset="0"/>
                <a:ea typeface="Calibri" panose="020F0502020204030204" pitchFamily="34" charset="0"/>
                <a:cs typeface="Times New Roman" panose="02020603050405020304" pitchFamily="18" charset="0"/>
              </a:rPr>
              <a:t>List contributing factors in struck-by line-of-duty deaths at wildfire responses and associated recommendations to address these contributing factors.</a:t>
            </a:r>
          </a:p>
          <a:p>
            <a:pPr marL="342900" marR="0" lvl="0" indent="-342900" algn="l">
              <a:lnSpc>
                <a:spcPct val="107000"/>
              </a:lnSpc>
              <a:spcBef>
                <a:spcPts val="0"/>
              </a:spcBef>
              <a:spcAft>
                <a:spcPts val="0"/>
              </a:spcAft>
              <a:buFont typeface="Symbol" pitchFamily="2" charset="2"/>
              <a:buChar char=""/>
            </a:pPr>
            <a:r>
              <a:rPr lang="en-US" sz="1200" kern="100" dirty="0">
                <a:effectLst/>
                <a:latin typeface="Open Sans" panose="020B0606030504020204" pitchFamily="34" charset="0"/>
                <a:ea typeface="Calibri" panose="020F0502020204030204" pitchFamily="34" charset="0"/>
                <a:cs typeface="Times New Roman" panose="02020603050405020304" pitchFamily="18" charset="0"/>
              </a:rPr>
              <a:t>Explain how traffic incident management fits into the incident management plan.</a:t>
            </a:r>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3</a:t>
            </a:fld>
            <a:endParaRPr lang="en-US"/>
          </a:p>
        </p:txBody>
      </p:sp>
    </p:spTree>
    <p:extLst>
      <p:ext uri="{BB962C8B-B14F-4D97-AF65-F5344CB8AC3E}">
        <p14:creationId xmlns:p14="http://schemas.microsoft.com/office/powerpoint/2010/main" val="1214738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rial" panose="020B0604020202020204" pitchFamily="34" charset="0"/>
              </a:rPr>
              <a:t>At the conclusion of this session, the learner should be able to:</a:t>
            </a:r>
          </a:p>
          <a:p>
            <a:pPr algn="l">
              <a:buFont typeface="Arial" panose="020B0604020202020204" pitchFamily="34" charset="0"/>
              <a:buChar char="•"/>
            </a:pPr>
            <a:endParaRPr lang="en-US" b="0" i="0" dirty="0">
              <a:solidFill>
                <a:srgbClr val="212529"/>
              </a:solidFill>
              <a:effectLst/>
              <a:latin typeface="Arial" panose="020B0604020202020204" pitchFamily="34" charset="0"/>
            </a:endParaRPr>
          </a:p>
          <a:p>
            <a:pPr marL="342900" marR="0" lvl="0" indent="-342900" algn="l">
              <a:lnSpc>
                <a:spcPct val="107000"/>
              </a:lnSpc>
              <a:spcBef>
                <a:spcPts val="0"/>
              </a:spcBef>
              <a:spcAft>
                <a:spcPts val="0"/>
              </a:spcAft>
              <a:buFont typeface="Symbol" pitchFamily="2" charset="2"/>
              <a:buChar char=""/>
            </a:pPr>
            <a:r>
              <a:rPr lang="en-US" sz="1200" kern="100" dirty="0">
                <a:effectLst/>
                <a:latin typeface="Open Sans" panose="020B0606030504020204" pitchFamily="34" charset="0"/>
                <a:ea typeface="Calibri" panose="020F0502020204030204" pitchFamily="34" charset="0"/>
                <a:cs typeface="Times New Roman" panose="02020603050405020304" pitchFamily="18" charset="0"/>
              </a:rPr>
              <a:t>Explain the key elements of a risk assessment as it pertains to traffic incident management at wildfire responses.</a:t>
            </a:r>
          </a:p>
          <a:p>
            <a:pPr marL="342900" marR="0" lvl="0" indent="-342900" algn="l">
              <a:lnSpc>
                <a:spcPct val="107000"/>
              </a:lnSpc>
              <a:spcBef>
                <a:spcPts val="0"/>
              </a:spcBef>
              <a:spcAft>
                <a:spcPts val="0"/>
              </a:spcAft>
              <a:buFont typeface="Symbol" pitchFamily="2" charset="2"/>
              <a:buChar char=""/>
            </a:pPr>
            <a:r>
              <a:rPr lang="en-US" sz="1200" kern="100" dirty="0">
                <a:effectLst/>
                <a:latin typeface="Open Sans" panose="020B0606030504020204" pitchFamily="34" charset="0"/>
                <a:ea typeface="Calibri" panose="020F0502020204030204" pitchFamily="34" charset="0"/>
                <a:cs typeface="Times New Roman" panose="02020603050405020304" pitchFamily="18" charset="0"/>
              </a:rPr>
              <a:t>Explain actions to take at wildfire responses to address struck-by-vehicle hazards, including traffic control and responder safety practices.</a:t>
            </a:r>
          </a:p>
          <a:p>
            <a:pPr marL="342900" marR="0" lvl="0" indent="-342900" algn="l">
              <a:lnSpc>
                <a:spcPct val="107000"/>
              </a:lnSpc>
              <a:spcBef>
                <a:spcPts val="0"/>
              </a:spcBef>
              <a:spcAft>
                <a:spcPts val="0"/>
              </a:spcAft>
              <a:buFont typeface="Symbol" pitchFamily="2" charset="2"/>
              <a:buChar char=""/>
            </a:pPr>
            <a:r>
              <a:rPr lang="en-US" sz="1200" kern="100" dirty="0">
                <a:effectLst/>
                <a:latin typeface="Open Sans" panose="020B0606030504020204" pitchFamily="34" charset="0"/>
                <a:ea typeface="Calibri" panose="020F0502020204030204" pitchFamily="34" charset="0"/>
                <a:cs typeface="Times New Roman" panose="02020603050405020304" pitchFamily="18" charset="0"/>
              </a:rPr>
              <a:t>Describe the struck-by hazards present during evacuations and how to mitigate those hazards.</a:t>
            </a:r>
          </a:p>
          <a:p>
            <a:pPr marL="342900" marR="0" lvl="0" indent="-342900" algn="l">
              <a:lnSpc>
                <a:spcPct val="107000"/>
              </a:lnSpc>
              <a:spcBef>
                <a:spcPts val="0"/>
              </a:spcBef>
              <a:spcAft>
                <a:spcPts val="800"/>
              </a:spcAft>
              <a:buFont typeface="Symbol" pitchFamily="2" charset="2"/>
              <a:buChar char=""/>
            </a:pPr>
            <a:r>
              <a:rPr lang="en-US" sz="1200" kern="100" dirty="0">
                <a:effectLst/>
                <a:latin typeface="Open Sans" panose="020B0606030504020204" pitchFamily="34" charset="0"/>
                <a:ea typeface="Calibri" panose="020F0502020204030204" pitchFamily="34" charset="0"/>
                <a:cs typeface="Times New Roman" panose="02020603050405020304" pitchFamily="18" charset="0"/>
              </a:rPr>
              <a:t>List takeaways for the learner's role at wildfire responses that match their responsibilities for responder safety and traffic control actions to reduce struck-by-vehicle hazards.</a:t>
            </a:r>
          </a:p>
          <a:p>
            <a:endParaRPr lang="en-US" dirty="0"/>
          </a:p>
        </p:txBody>
      </p:sp>
      <p:sp>
        <p:nvSpPr>
          <p:cNvPr id="4" name="Slide Number Placeholder 3"/>
          <p:cNvSpPr>
            <a:spLocks noGrp="1"/>
          </p:cNvSpPr>
          <p:nvPr>
            <p:ph type="sldNum" sz="quarter" idx="5"/>
          </p:nvPr>
        </p:nvSpPr>
        <p:spPr/>
        <p:txBody>
          <a:bodyPr/>
          <a:lstStyle/>
          <a:p>
            <a:fld id="{7194940A-358E-4A43-9CDB-463FAE527D6B}" type="slidenum">
              <a:rPr lang="en-US" smtClean="0"/>
              <a:t>4</a:t>
            </a:fld>
            <a:endParaRPr lang="en-US"/>
          </a:p>
        </p:txBody>
      </p:sp>
    </p:spTree>
    <p:extLst>
      <p:ext uri="{BB962C8B-B14F-4D97-AF65-F5344CB8AC3E}">
        <p14:creationId xmlns:p14="http://schemas.microsoft.com/office/powerpoint/2010/main" val="2787315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The subject matter experts on this project worked with existing local, regional, state, national and federal agencies to collect current content on the subject. This data, along with </a:t>
            </a: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an analysis of prior vehicle-related incidents at wildfires identified seven common contributing factors: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Lack of adequate traffic controls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Responders standing in or traversing active roadways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Decreased visibility due to smoke</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Dark or poorly lit conditions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Failure to assess needs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Failure to communicate</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Lack of inclusion of traffic incident management at the incident command level</a:t>
            </a:r>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These contributing factors partially form the basis of the training approach developed for this project.</a:t>
            </a:r>
          </a:p>
        </p:txBody>
      </p:sp>
      <p:sp>
        <p:nvSpPr>
          <p:cNvPr id="4" name="Slide Number Placeholder 3"/>
          <p:cNvSpPr>
            <a:spLocks noGrp="1"/>
          </p:cNvSpPr>
          <p:nvPr>
            <p:ph type="sldNum" sz="quarter" idx="5"/>
          </p:nvPr>
        </p:nvSpPr>
        <p:spPr/>
        <p:txBody>
          <a:bodyPr/>
          <a:lstStyle/>
          <a:p>
            <a:fld id="{7194940A-358E-4A43-9CDB-463FAE527D6B}" type="slidenum">
              <a:rPr lang="en-US" smtClean="0"/>
              <a:t>5</a:t>
            </a:fld>
            <a:endParaRPr lang="en-US"/>
          </a:p>
        </p:txBody>
      </p:sp>
    </p:spTree>
    <p:extLst>
      <p:ext uri="{BB962C8B-B14F-4D97-AF65-F5344CB8AC3E}">
        <p14:creationId xmlns:p14="http://schemas.microsoft.com/office/powerpoint/2010/main" val="136506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overriding foundational safety principles to consider:</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Life safety is the first priority. Saving property and natural resources is the second priority.</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Know where escape routes and safety zones are at all times.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Maintain situational awareness:</a:t>
            </a:r>
          </a:p>
          <a:p>
            <a:pPr marL="800100" marR="0" lvl="1"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Fire development</a:t>
            </a:r>
          </a:p>
          <a:p>
            <a:pPr marL="800100" marR="0" lvl="1"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Access/retreat areas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Keep an eye on potential problem areas, especially managing emergency and civilian traffic.</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Know and adhere to equipment placement guidelines.</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Establish strong communications with all involved agencies, including understanding everyone’s role in the command structure.</a:t>
            </a:r>
          </a:p>
          <a:p>
            <a:pPr marL="171450" indent="-171450">
              <a:buFontTx/>
              <a:buChar char="-"/>
            </a:pPr>
            <a:endParaRPr lang="en-US" dirty="0"/>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Additional wildfire safety information can be found on pages 11 through 15 of the National Wildfire Coordinating Group’s </a:t>
            </a:r>
            <a:r>
              <a:rPr lang="en-US" sz="1800" i="1" kern="100" dirty="0">
                <a:effectLst/>
                <a:latin typeface="Open Sans" panose="020B0606030504020204" pitchFamily="34" charset="0"/>
                <a:ea typeface="Calibri" panose="020F0502020204030204" pitchFamily="34" charset="0"/>
                <a:cs typeface="Times New Roman" panose="02020603050405020304" pitchFamily="18" charset="0"/>
              </a:rPr>
              <a:t>Incident Response Pocket Guide, PMS 461</a:t>
            </a: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 (NWCG-IRPG).</a:t>
            </a:r>
          </a:p>
        </p:txBody>
      </p:sp>
      <p:sp>
        <p:nvSpPr>
          <p:cNvPr id="4" name="Slide Number Placeholder 3"/>
          <p:cNvSpPr>
            <a:spLocks noGrp="1"/>
          </p:cNvSpPr>
          <p:nvPr>
            <p:ph type="sldNum" sz="quarter" idx="5"/>
          </p:nvPr>
        </p:nvSpPr>
        <p:spPr/>
        <p:txBody>
          <a:bodyPr/>
          <a:lstStyle/>
          <a:p>
            <a:fld id="{7194940A-358E-4A43-9CDB-463FAE527D6B}" type="slidenum">
              <a:rPr lang="en-US" smtClean="0"/>
              <a:t>6</a:t>
            </a:fld>
            <a:endParaRPr lang="en-US"/>
          </a:p>
        </p:txBody>
      </p:sp>
    </p:spTree>
    <p:extLst>
      <p:ext uri="{BB962C8B-B14F-4D97-AF65-F5344CB8AC3E}">
        <p14:creationId xmlns:p14="http://schemas.microsoft.com/office/powerpoint/2010/main" val="2787836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heads up about</a:t>
            </a:r>
          </a:p>
          <a:p>
            <a:pPr marL="171450" indent="-171450">
              <a:buFontTx/>
              <a:buChar char="-"/>
            </a:pPr>
            <a:r>
              <a:rPr lang="en-US" dirty="0"/>
              <a:t>Fire development</a:t>
            </a:r>
          </a:p>
          <a:p>
            <a:pPr marL="171450" indent="-171450">
              <a:buFontTx/>
              <a:buChar char="-"/>
            </a:pPr>
            <a:r>
              <a:rPr lang="en-US" dirty="0"/>
              <a:t>Weather</a:t>
            </a:r>
          </a:p>
          <a:p>
            <a:pPr marL="171450" indent="-171450">
              <a:buFontTx/>
              <a:buChar char="-"/>
            </a:pPr>
            <a:r>
              <a:rPr lang="en-US" dirty="0"/>
              <a:t>Poor access and traffic congestion</a:t>
            </a:r>
          </a:p>
          <a:p>
            <a:pPr marL="171450" indent="-171450">
              <a:buFontTx/>
              <a:buChar char="-"/>
            </a:pPr>
            <a:r>
              <a:rPr lang="en-US" dirty="0"/>
              <a:t>Dangerous road and bridge conditions</a:t>
            </a:r>
          </a:p>
          <a:p>
            <a:pPr marL="171450" indent="-171450">
              <a:buFontTx/>
              <a:buChar char="-"/>
            </a:pPr>
            <a:r>
              <a:rPr lang="en-US" dirty="0"/>
              <a:t>Power lines, flammable tanks, and other hazards</a:t>
            </a:r>
          </a:p>
          <a:p>
            <a:pPr marL="171450" indent="-171450">
              <a:buFontTx/>
              <a:buChar char="-"/>
            </a:pPr>
            <a:endParaRPr lang="en-US" dirty="0"/>
          </a:p>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Additional wildfire safety information can be found on pages 11 through 15 of the National Wildfire Coordinating Group’s </a:t>
            </a:r>
            <a:r>
              <a:rPr lang="en-US" sz="1800" i="1" kern="100" dirty="0">
                <a:effectLst/>
                <a:latin typeface="Open Sans" panose="020B0606030504020204" pitchFamily="34" charset="0"/>
                <a:ea typeface="Calibri" panose="020F0502020204030204" pitchFamily="34" charset="0"/>
                <a:cs typeface="Times New Roman" panose="02020603050405020304" pitchFamily="18" charset="0"/>
              </a:rPr>
              <a:t>Incident Response Pocket Guide, PMS 461</a:t>
            </a: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 (NWCG-IRPG).</a:t>
            </a:r>
          </a:p>
        </p:txBody>
      </p:sp>
      <p:sp>
        <p:nvSpPr>
          <p:cNvPr id="4" name="Slide Number Placeholder 3"/>
          <p:cNvSpPr>
            <a:spLocks noGrp="1"/>
          </p:cNvSpPr>
          <p:nvPr>
            <p:ph type="sldNum" sz="quarter" idx="5"/>
          </p:nvPr>
        </p:nvSpPr>
        <p:spPr/>
        <p:txBody>
          <a:bodyPr/>
          <a:lstStyle/>
          <a:p>
            <a:fld id="{7194940A-358E-4A43-9CDB-463FAE527D6B}" type="slidenum">
              <a:rPr lang="en-US" smtClean="0"/>
              <a:t>7</a:t>
            </a:fld>
            <a:endParaRPr lang="en-US"/>
          </a:p>
        </p:txBody>
      </p:sp>
    </p:spTree>
    <p:extLst>
      <p:ext uri="{BB962C8B-B14F-4D97-AF65-F5344CB8AC3E}">
        <p14:creationId xmlns:p14="http://schemas.microsoft.com/office/powerpoint/2010/main" val="2678827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Addressing the contributing factors to real-world struck-by incidents at wildfires suggests we consider ways to avoid and/or mitigate traffic-related incidents at these fire events. Some ways to achieve this include:  </a:t>
            </a:r>
          </a:p>
          <a:p>
            <a:pPr marL="171450" marR="0" indent="-171450">
              <a:lnSpc>
                <a:spcPct val="107000"/>
              </a:lnSpc>
              <a:spcBef>
                <a:spcPts val="0"/>
              </a:spcBef>
              <a:spcAft>
                <a:spcPts val="800"/>
              </a:spcAft>
              <a:buFont typeface="Arial" panose="020B0604020202020204" pitchFamily="34" charset="0"/>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Cooperative interagency response planning prior to an incident, including policies, response procedures, resource allocation, training, and contingencies</a:t>
            </a:r>
          </a:p>
          <a:p>
            <a:pPr marL="171450" marR="0" indent="-171450">
              <a:lnSpc>
                <a:spcPct val="107000"/>
              </a:lnSpc>
              <a:spcBef>
                <a:spcPts val="0"/>
              </a:spcBef>
              <a:spcAft>
                <a:spcPts val="800"/>
              </a:spcAft>
              <a:buFont typeface="Arial" panose="020B0604020202020204" pitchFamily="34" charset="0"/>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Implementing traffic control at the scene begins with incident command assigning traffic control tasks. This should be part of the Incident Action Plan (IAP), and related safety plan</a:t>
            </a:r>
          </a:p>
          <a:p>
            <a:pPr marL="171450" marR="0" indent="-171450">
              <a:lnSpc>
                <a:spcPct val="107000"/>
              </a:lnSpc>
              <a:spcBef>
                <a:spcPts val="0"/>
              </a:spcBef>
              <a:spcAft>
                <a:spcPts val="800"/>
              </a:spcAft>
              <a:buFont typeface="Arial" panose="020B0604020202020204" pitchFamily="34" charset="0"/>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Creating the traffic incident management plan during the pre-planning process includes defining what measures will be taken, how traffic control will be implemented, when it will be implemented, and who will implement it</a:t>
            </a:r>
          </a:p>
          <a:p>
            <a:pPr marL="171450" marR="0" indent="-171450">
              <a:lnSpc>
                <a:spcPct val="107000"/>
              </a:lnSpc>
              <a:spcBef>
                <a:spcPts val="0"/>
              </a:spcBef>
              <a:spcAft>
                <a:spcPts val="800"/>
              </a:spcAft>
              <a:buFont typeface="Arial" panose="020B0604020202020204" pitchFamily="34" charset="0"/>
              <a:buChar char="•"/>
            </a:pPr>
            <a:r>
              <a:rPr lang="en-US" sz="1000" kern="100" dirty="0">
                <a:effectLst/>
                <a:latin typeface="Open Sans" panose="020B0606030504020204" pitchFamily="34" charset="0"/>
                <a:ea typeface="Calibri" panose="020F0502020204030204" pitchFamily="34" charset="0"/>
                <a:cs typeface="Times New Roman" panose="02020603050405020304" pitchFamily="18" charset="0"/>
              </a:rPr>
              <a:t>The TIM plan should have contingencies for situations where the primary traffic control agency is not on scene.</a:t>
            </a:r>
          </a:p>
        </p:txBody>
      </p:sp>
      <p:sp>
        <p:nvSpPr>
          <p:cNvPr id="4" name="Slide Number Placeholder 3"/>
          <p:cNvSpPr>
            <a:spLocks noGrp="1"/>
          </p:cNvSpPr>
          <p:nvPr>
            <p:ph type="sldNum" sz="quarter" idx="5"/>
          </p:nvPr>
        </p:nvSpPr>
        <p:spPr/>
        <p:txBody>
          <a:bodyPr/>
          <a:lstStyle/>
          <a:p>
            <a:fld id="{7194940A-358E-4A43-9CDB-463FAE527D6B}" type="slidenum">
              <a:rPr lang="en-US" smtClean="0"/>
              <a:t>8</a:t>
            </a:fld>
            <a:endParaRPr lang="en-US"/>
          </a:p>
        </p:txBody>
      </p:sp>
    </p:spTree>
    <p:extLst>
      <p:ext uri="{BB962C8B-B14F-4D97-AF65-F5344CB8AC3E}">
        <p14:creationId xmlns:p14="http://schemas.microsoft.com/office/powerpoint/2010/main" val="4095863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At the organizational level, address known contributing factors with these recommended actions: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Evaluate department training, equipment, and procedures to determine if they are sufficient for operating on or near roadways and meet traffic control needs at wildfire responses.</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If needed, establish an agreement and pre-incident plans with partner agencies who can provide traffic control.</a:t>
            </a:r>
          </a:p>
          <a:p>
            <a:pPr marL="342900" marR="0" lvl="0" indent="-342900">
              <a:lnSpc>
                <a:spcPct val="107000"/>
              </a:lnSpc>
              <a:spcBef>
                <a:spcPts val="0"/>
              </a:spcBef>
              <a:spcAft>
                <a:spcPts val="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Engage in public education about safe driving practices near wildfire scenes.</a:t>
            </a:r>
          </a:p>
          <a:p>
            <a:pPr marL="342900" marR="0" lvl="0" indent="-342900">
              <a:lnSpc>
                <a:spcPct val="107000"/>
              </a:lnSpc>
              <a:spcBef>
                <a:spcPts val="0"/>
              </a:spcBef>
              <a:spcAft>
                <a:spcPts val="800"/>
              </a:spcAft>
              <a:buFont typeface="Symbol" pitchFamily="2" charset="2"/>
              <a:buChar char=""/>
            </a:pPr>
            <a:r>
              <a:rPr lang="en-US" sz="1800" kern="100" dirty="0">
                <a:effectLst/>
                <a:latin typeface="Open Sans" panose="020B0606030504020204" pitchFamily="34" charset="0"/>
                <a:ea typeface="Calibri" panose="020F0502020204030204" pitchFamily="34" charset="0"/>
                <a:cs typeface="Times New Roman" panose="02020603050405020304" pitchFamily="18" charset="0"/>
              </a:rPr>
              <a:t>Know what advance warning methods are available in jurisdictions where the department responds to wildfires and how to use or activate them.</a:t>
            </a:r>
          </a:p>
        </p:txBody>
      </p:sp>
      <p:sp>
        <p:nvSpPr>
          <p:cNvPr id="4" name="Slide Number Placeholder 3"/>
          <p:cNvSpPr>
            <a:spLocks noGrp="1"/>
          </p:cNvSpPr>
          <p:nvPr>
            <p:ph type="sldNum" sz="quarter" idx="5"/>
          </p:nvPr>
        </p:nvSpPr>
        <p:spPr/>
        <p:txBody>
          <a:bodyPr/>
          <a:lstStyle/>
          <a:p>
            <a:fld id="{7194940A-358E-4A43-9CDB-463FAE527D6B}" type="slidenum">
              <a:rPr lang="en-US" smtClean="0"/>
              <a:t>9</a:t>
            </a:fld>
            <a:endParaRPr lang="en-US"/>
          </a:p>
        </p:txBody>
      </p:sp>
    </p:spTree>
    <p:extLst>
      <p:ext uri="{BB962C8B-B14F-4D97-AF65-F5344CB8AC3E}">
        <p14:creationId xmlns:p14="http://schemas.microsoft.com/office/powerpoint/2010/main" val="1836064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A forest fire in the night&#10;&#10;Description automatically generated">
            <a:extLst>
              <a:ext uri="{FF2B5EF4-FFF2-40B4-BE49-F238E27FC236}">
                <a16:creationId xmlns:a16="http://schemas.microsoft.com/office/drawing/2014/main" id="{89B7C182-BF59-95D9-090E-E4084499F8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38C505-D19E-01EB-4BC1-5224DC3699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D5DD19-93D4-97B0-3D9E-6919CA7B2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6668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BDFA-25E9-6998-9B60-DCEEA77FFC4C}"/>
              </a:ext>
            </a:extLst>
          </p:cNvPr>
          <p:cNvSpPr>
            <a:spLocks noGrp="1"/>
          </p:cNvSpPr>
          <p:nvPr>
            <p:ph type="title"/>
          </p:nvPr>
        </p:nvSpPr>
        <p:spPr/>
        <p:txBody>
          <a:bodyPr>
            <a:normAutofit/>
          </a:bodyPr>
          <a:lstStyle>
            <a:lvl1pPr>
              <a:defRPr sz="3100"/>
            </a:lvl1pPr>
          </a:lstStyle>
          <a:p>
            <a:r>
              <a:rPr lang="en-US" dirty="0"/>
              <a:t>Click to edit Master title style</a:t>
            </a:r>
          </a:p>
        </p:txBody>
      </p:sp>
      <p:sp>
        <p:nvSpPr>
          <p:cNvPr id="3" name="Content Placeholder 2">
            <a:extLst>
              <a:ext uri="{FF2B5EF4-FFF2-40B4-BE49-F238E27FC236}">
                <a16:creationId xmlns:a16="http://schemas.microsoft.com/office/drawing/2014/main" id="{4C6CF3EB-9F28-EB4F-3DC3-5F459E396A94}"/>
              </a:ext>
            </a:extLst>
          </p:cNvPr>
          <p:cNvSpPr>
            <a:spLocks noGrp="1"/>
          </p:cNvSpPr>
          <p:nvPr>
            <p:ph idx="1"/>
          </p:nvPr>
        </p:nvSpPr>
        <p:spPr/>
        <p:txBody>
          <a:bodyPr/>
          <a:lstStyle>
            <a:lvl1pPr>
              <a:defRPr sz="2300"/>
            </a:lvl1pPr>
            <a:lvl2pPr>
              <a:defRPr sz="19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ack background with red flames&#10;&#10;Description automatically generated">
            <a:extLst>
              <a:ext uri="{FF2B5EF4-FFF2-40B4-BE49-F238E27FC236}">
                <a16:creationId xmlns:a16="http://schemas.microsoft.com/office/drawing/2014/main" id="{9399DD2B-3A1F-B085-97EF-7A5B2CB535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8619"/>
            <a:ext cx="12192000" cy="2006600"/>
          </a:xfrm>
          <a:prstGeom prst="rect">
            <a:avLst/>
          </a:prstGeom>
        </p:spPr>
      </p:pic>
      <p:pic>
        <p:nvPicPr>
          <p:cNvPr id="9" name="Picture 8" descr="A circular emblem with different symbols&#10;&#10;Description automatically generated">
            <a:extLst>
              <a:ext uri="{FF2B5EF4-FFF2-40B4-BE49-F238E27FC236}">
                <a16:creationId xmlns:a16="http://schemas.microsoft.com/office/drawing/2014/main" id="{B2485D04-B15B-DB14-2A7D-BCF2A4D635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154" y="5889879"/>
            <a:ext cx="768280" cy="768280"/>
          </a:xfrm>
          <a:prstGeom prst="rect">
            <a:avLst/>
          </a:prstGeom>
        </p:spPr>
      </p:pic>
      <p:pic>
        <p:nvPicPr>
          <p:cNvPr id="10" name="Picture 9" descr="A blue and black logo&#10;&#10;Description automatically generated">
            <a:extLst>
              <a:ext uri="{FF2B5EF4-FFF2-40B4-BE49-F238E27FC236}">
                <a16:creationId xmlns:a16="http://schemas.microsoft.com/office/drawing/2014/main" id="{B54D0E7E-2C62-596A-7F3A-6A3229A083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872" y="6030580"/>
            <a:ext cx="2587844" cy="486878"/>
          </a:xfrm>
          <a:prstGeom prst="rect">
            <a:avLst/>
          </a:prstGeom>
        </p:spPr>
      </p:pic>
      <p:sp>
        <p:nvSpPr>
          <p:cNvPr id="4" name="Oval 3">
            <a:extLst>
              <a:ext uri="{FF2B5EF4-FFF2-40B4-BE49-F238E27FC236}">
                <a16:creationId xmlns:a16="http://schemas.microsoft.com/office/drawing/2014/main" id="{6FE5FC80-ABEF-7900-7A06-EBA1B5D92431}"/>
              </a:ext>
            </a:extLst>
          </p:cNvPr>
          <p:cNvSpPr/>
          <p:nvPr userDrawn="1"/>
        </p:nvSpPr>
        <p:spPr>
          <a:xfrm>
            <a:off x="11591783" y="6345722"/>
            <a:ext cx="365125" cy="365125"/>
          </a:xfrm>
          <a:prstGeom prst="ellipse">
            <a:avLst/>
          </a:prstGeom>
          <a:solidFill>
            <a:schemeClr val="bg1">
              <a:alpha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
        <p:nvSpPr>
          <p:cNvPr id="5" name="Slide Number Placeholder 5">
            <a:extLst>
              <a:ext uri="{FF2B5EF4-FFF2-40B4-BE49-F238E27FC236}">
                <a16:creationId xmlns:a16="http://schemas.microsoft.com/office/drawing/2014/main" id="{32614C29-AC0A-DA08-5E1A-34090D1AED77}"/>
              </a:ext>
            </a:extLst>
          </p:cNvPr>
          <p:cNvSpPr>
            <a:spLocks noGrp="1"/>
          </p:cNvSpPr>
          <p:nvPr>
            <p:ph type="sldNum" sz="quarter" idx="12"/>
          </p:nvPr>
        </p:nvSpPr>
        <p:spPr>
          <a:xfrm>
            <a:off x="11561844" y="6391900"/>
            <a:ext cx="425002" cy="272767"/>
          </a:xfrm>
          <a:prstGeom prst="rect">
            <a:avLst/>
          </a:prstGeom>
        </p:spPr>
        <p:txBody>
          <a:bodyPr/>
          <a:lstStyle>
            <a:lvl1pPr algn="ctr">
              <a:defRPr sz="1100" b="1">
                <a:solidFill>
                  <a:schemeClr val="tx1">
                    <a:lumMod val="65000"/>
                    <a:lumOff val="35000"/>
                  </a:schemeClr>
                </a:solidFill>
                <a:latin typeface="Arial" panose="020B0604020202020204" pitchFamily="34" charset="0"/>
                <a:cs typeface="Arial" panose="020B0604020202020204" pitchFamily="34" charset="0"/>
              </a:defRPr>
            </a:lvl1pPr>
          </a:lstStyle>
          <a:p>
            <a:fld id="{52ADA041-CA97-4E5C-A3B6-D687AF6078DD}" type="slidenum">
              <a:rPr lang="en-US" smtClean="0"/>
              <a:pPr/>
              <a:t>‹#›</a:t>
            </a:fld>
            <a:endParaRPr lang="en-US" dirty="0"/>
          </a:p>
        </p:txBody>
      </p:sp>
    </p:spTree>
    <p:extLst>
      <p:ext uri="{BB962C8B-B14F-4D97-AF65-F5344CB8AC3E}">
        <p14:creationId xmlns:p14="http://schemas.microsoft.com/office/powerpoint/2010/main" val="14010803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4AF010-D610-7D7A-5F5D-36B431BB2548}"/>
              </a:ext>
            </a:extLst>
          </p:cNvPr>
          <p:cNvSpPr>
            <a:spLocks noGrp="1"/>
          </p:cNvSpPr>
          <p:nvPr>
            <p:ph type="title"/>
          </p:nvPr>
        </p:nvSpPr>
        <p:spPr>
          <a:xfrm>
            <a:off x="207580" y="264227"/>
            <a:ext cx="11572414" cy="7699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050D35-2274-1678-2075-8345182A4FD6}"/>
              </a:ext>
            </a:extLst>
          </p:cNvPr>
          <p:cNvSpPr>
            <a:spLocks noGrp="1"/>
          </p:cNvSpPr>
          <p:nvPr>
            <p:ph type="body" idx="1"/>
          </p:nvPr>
        </p:nvSpPr>
        <p:spPr>
          <a:xfrm>
            <a:off x="321616" y="1034219"/>
            <a:ext cx="1144691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Oval 3">
            <a:extLst>
              <a:ext uri="{FF2B5EF4-FFF2-40B4-BE49-F238E27FC236}">
                <a16:creationId xmlns:a16="http://schemas.microsoft.com/office/drawing/2014/main" id="{179DD428-69CD-802B-3C2B-72B7FE6E59C3}"/>
              </a:ext>
            </a:extLst>
          </p:cNvPr>
          <p:cNvSpPr/>
          <p:nvPr userDrawn="1"/>
        </p:nvSpPr>
        <p:spPr>
          <a:xfrm>
            <a:off x="11591783" y="6345722"/>
            <a:ext cx="365125" cy="365125"/>
          </a:xfrm>
          <a:prstGeom prst="ellipse">
            <a:avLst/>
          </a:prstGeom>
          <a:solidFill>
            <a:schemeClr val="bg1">
              <a:alpha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ln>
                <a:noFill/>
              </a:ln>
            </a:endParaRPr>
          </a:p>
        </p:txBody>
      </p:sp>
      <p:sp>
        <p:nvSpPr>
          <p:cNvPr id="5" name="Slide Number Placeholder 5">
            <a:extLst>
              <a:ext uri="{FF2B5EF4-FFF2-40B4-BE49-F238E27FC236}">
                <a16:creationId xmlns:a16="http://schemas.microsoft.com/office/drawing/2014/main" id="{EC842251-96CB-B66D-5D68-3D97B6A4AC8A}"/>
              </a:ext>
            </a:extLst>
          </p:cNvPr>
          <p:cNvSpPr>
            <a:spLocks noGrp="1"/>
          </p:cNvSpPr>
          <p:nvPr>
            <p:ph type="sldNum" sz="quarter" idx="4"/>
          </p:nvPr>
        </p:nvSpPr>
        <p:spPr>
          <a:xfrm>
            <a:off x="11561844" y="6391900"/>
            <a:ext cx="425002" cy="272767"/>
          </a:xfrm>
          <a:prstGeom prst="rect">
            <a:avLst/>
          </a:prstGeom>
        </p:spPr>
        <p:txBody>
          <a:bodyPr/>
          <a:lstStyle>
            <a:lvl1pPr algn="ctr">
              <a:defRPr sz="1100" b="1">
                <a:solidFill>
                  <a:schemeClr val="tx1">
                    <a:lumMod val="65000"/>
                    <a:lumOff val="35000"/>
                  </a:schemeClr>
                </a:solidFill>
                <a:latin typeface="Arial" panose="020B0604020202020204" pitchFamily="34" charset="0"/>
                <a:cs typeface="Arial" panose="020B0604020202020204" pitchFamily="34" charset="0"/>
              </a:defRPr>
            </a:lvl1pPr>
          </a:lstStyle>
          <a:p>
            <a:fld id="{52ADA041-CA97-4E5C-A3B6-D687AF6078DD}" type="slidenum">
              <a:rPr lang="en-US" smtClean="0"/>
              <a:pPr/>
              <a:t>‹#›</a:t>
            </a:fld>
            <a:endParaRPr lang="en-US" dirty="0"/>
          </a:p>
        </p:txBody>
      </p:sp>
    </p:spTree>
    <p:extLst>
      <p:ext uri="{BB962C8B-B14F-4D97-AF65-F5344CB8AC3E}">
        <p14:creationId xmlns:p14="http://schemas.microsoft.com/office/powerpoint/2010/main" val="364410256"/>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3400" b="1" kern="1200">
          <a:solidFill>
            <a:schemeClr val="accent2">
              <a:lumMod val="7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58ECB3-C32E-404E-1FFD-BE17BF5D0F22}"/>
              </a:ext>
            </a:extLst>
          </p:cNvPr>
          <p:cNvSpPr>
            <a:spLocks noGrp="1"/>
          </p:cNvSpPr>
          <p:nvPr>
            <p:ph type="ctrTitle"/>
          </p:nvPr>
        </p:nvSpPr>
        <p:spPr>
          <a:xfrm>
            <a:off x="0" y="746173"/>
            <a:ext cx="12192000" cy="738782"/>
          </a:xfrm>
        </p:spPr>
        <p:txBody>
          <a:bodyPr>
            <a:noAutofit/>
          </a:bodyPr>
          <a:lstStyle/>
          <a:p>
            <a:r>
              <a:rPr lang="en-US" sz="4800" dirty="0"/>
              <a:t>Traffic Incident Management at Wildfires</a:t>
            </a:r>
          </a:p>
        </p:txBody>
      </p:sp>
      <p:sp>
        <p:nvSpPr>
          <p:cNvPr id="7" name="Subtitle 6">
            <a:extLst>
              <a:ext uri="{FF2B5EF4-FFF2-40B4-BE49-F238E27FC236}">
                <a16:creationId xmlns:a16="http://schemas.microsoft.com/office/drawing/2014/main" id="{4A3D68E6-576A-0C30-B2ED-250E9AE8DAD3}"/>
              </a:ext>
            </a:extLst>
          </p:cNvPr>
          <p:cNvSpPr>
            <a:spLocks noGrp="1"/>
          </p:cNvSpPr>
          <p:nvPr>
            <p:ph type="subTitle" idx="1"/>
          </p:nvPr>
        </p:nvSpPr>
        <p:spPr>
          <a:xfrm>
            <a:off x="0" y="4717852"/>
            <a:ext cx="12192000" cy="327308"/>
          </a:xfrm>
        </p:spPr>
        <p:txBody>
          <a:bodyPr>
            <a:normAutofit/>
          </a:bodyPr>
          <a:lstStyle/>
          <a:p>
            <a:r>
              <a:rPr lang="en-US" sz="1400" dirty="0">
                <a:solidFill>
                  <a:schemeClr val="bg1"/>
                </a:solidFill>
              </a:rPr>
              <a:t>Funded By:</a:t>
            </a:r>
          </a:p>
        </p:txBody>
      </p:sp>
      <p:pic>
        <p:nvPicPr>
          <p:cNvPr id="12" name="Picture 11" descr="A logo with a bird and stars&#10;&#10;Description automatically generated">
            <a:extLst>
              <a:ext uri="{FF2B5EF4-FFF2-40B4-BE49-F238E27FC236}">
                <a16:creationId xmlns:a16="http://schemas.microsoft.com/office/drawing/2014/main" id="{B04B5091-7033-8E96-400F-79031AE81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619" y="4938656"/>
            <a:ext cx="1596762" cy="1674415"/>
          </a:xfrm>
          <a:prstGeom prst="rect">
            <a:avLst/>
          </a:prstGeom>
        </p:spPr>
      </p:pic>
      <p:grpSp>
        <p:nvGrpSpPr>
          <p:cNvPr id="2" name="Group 1">
            <a:extLst>
              <a:ext uri="{FF2B5EF4-FFF2-40B4-BE49-F238E27FC236}">
                <a16:creationId xmlns:a16="http://schemas.microsoft.com/office/drawing/2014/main" id="{BE35EB96-91E4-709E-8E17-BFB127FA796B}"/>
              </a:ext>
            </a:extLst>
          </p:cNvPr>
          <p:cNvGrpSpPr/>
          <p:nvPr/>
        </p:nvGrpSpPr>
        <p:grpSpPr>
          <a:xfrm>
            <a:off x="2960012" y="1761295"/>
            <a:ext cx="6271975" cy="1388646"/>
            <a:chOff x="2961135" y="1761295"/>
            <a:chExt cx="6271975" cy="1388646"/>
          </a:xfrm>
        </p:grpSpPr>
        <p:pic>
          <p:nvPicPr>
            <p:cNvPr id="13" name="Picture 12" descr="A circular emblem with different symbols&#10;&#10;Description automatically generated">
              <a:extLst>
                <a:ext uri="{FF2B5EF4-FFF2-40B4-BE49-F238E27FC236}">
                  <a16:creationId xmlns:a16="http://schemas.microsoft.com/office/drawing/2014/main" id="{F6E968E6-1A11-CE7B-5576-C61CFF8D4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1135" y="1761295"/>
              <a:ext cx="1388646" cy="1388646"/>
            </a:xfrm>
            <a:prstGeom prst="rect">
              <a:avLst/>
            </a:prstGeom>
          </p:spPr>
        </p:pic>
        <p:pic>
          <p:nvPicPr>
            <p:cNvPr id="14" name="Picture 13" descr="A blue and black logo&#10;&#10;Description automatically generated">
              <a:extLst>
                <a:ext uri="{FF2B5EF4-FFF2-40B4-BE49-F238E27FC236}">
                  <a16:creationId xmlns:a16="http://schemas.microsoft.com/office/drawing/2014/main" id="{3BCBDCE7-F590-24D9-2864-1FA76960EB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51" y="2022987"/>
              <a:ext cx="4677459" cy="880019"/>
            </a:xfrm>
            <a:prstGeom prst="rect">
              <a:avLst/>
            </a:prstGeom>
          </p:spPr>
        </p:pic>
      </p:grpSp>
    </p:spTree>
    <p:extLst>
      <p:ext uri="{BB962C8B-B14F-4D97-AF65-F5344CB8AC3E}">
        <p14:creationId xmlns:p14="http://schemas.microsoft.com/office/powerpoint/2010/main" val="3858281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title"/>
          </p:nvPr>
        </p:nvSpPr>
        <p:spPr>
          <a:xfrm>
            <a:off x="207580" y="264227"/>
            <a:ext cx="11572414" cy="769992"/>
          </a:xfrm>
        </p:spPr>
        <p:txBody>
          <a:bodyPr/>
          <a:lstStyle/>
          <a:p>
            <a:r>
              <a:rPr lang="en-US" dirty="0"/>
              <a:t>Recommended Responder Actions: Operations</a:t>
            </a:r>
          </a:p>
        </p:txBody>
      </p:sp>
      <p:sp>
        <p:nvSpPr>
          <p:cNvPr id="3" name="Content Placeholder 2">
            <a:extLst>
              <a:ext uri="{FF2B5EF4-FFF2-40B4-BE49-F238E27FC236}">
                <a16:creationId xmlns:a16="http://schemas.microsoft.com/office/drawing/2014/main" id="{05CC4E53-4E87-BF60-39BA-6DE81D9B4A96}"/>
              </a:ext>
            </a:extLst>
          </p:cNvPr>
          <p:cNvSpPr>
            <a:spLocks noGrp="1"/>
          </p:cNvSpPr>
          <p:nvPr>
            <p:ph idx="1"/>
          </p:nvPr>
        </p:nvSpPr>
        <p:spPr>
          <a:xfrm>
            <a:off x="322263" y="1033463"/>
            <a:ext cx="5889351" cy="4351337"/>
          </a:xfrm>
        </p:spPr>
        <p:txBody>
          <a:bodyPr>
            <a:normAutofit/>
          </a:bodyPr>
          <a:lstStyle/>
          <a:p>
            <a:r>
              <a:rPr lang="en-US" dirty="0"/>
              <a:t>Don high visibility apparel prior to exiting the emergency vehicle.</a:t>
            </a:r>
          </a:p>
          <a:p>
            <a:r>
              <a:rPr lang="en-US" dirty="0"/>
              <a:t>Do not exit until instructed.</a:t>
            </a:r>
          </a:p>
          <a:p>
            <a:r>
              <a:rPr lang="en-US" dirty="0"/>
              <a:t>Exit on the side away from the roadway or where exposure to moving vehicle hazards is minimized.</a:t>
            </a:r>
          </a:p>
          <a:p>
            <a:r>
              <a:rPr lang="en-US" dirty="0"/>
              <a:t>Implement traffic control measures.</a:t>
            </a:r>
          </a:p>
        </p:txBody>
      </p:sp>
      <p:pic>
        <p:nvPicPr>
          <p:cNvPr id="9" name="Picture 2" descr="Firefighters and Engine">
            <a:extLst>
              <a:ext uri="{FF2B5EF4-FFF2-40B4-BE49-F238E27FC236}">
                <a16:creationId xmlns:a16="http://schemas.microsoft.com/office/drawing/2014/main" id="{37D0F23F-3A5D-4704-BB95-97E4E605E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0378" y="1033463"/>
            <a:ext cx="4788872" cy="3591654"/>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974A2F0-2C94-C0BC-6C6D-D1C5246BEA2E}"/>
              </a:ext>
            </a:extLst>
          </p:cNvPr>
          <p:cNvSpPr txBox="1"/>
          <p:nvPr/>
        </p:nvSpPr>
        <p:spPr>
          <a:xfrm>
            <a:off x="9694505" y="4725764"/>
            <a:ext cx="2254917" cy="261610"/>
          </a:xfrm>
          <a:prstGeom prst="rect">
            <a:avLst/>
          </a:prstGeom>
          <a:noFill/>
        </p:spPr>
        <p:txBody>
          <a:bodyPr wrap="square">
            <a:spAutoFit/>
          </a:bodyPr>
          <a:lstStyle/>
          <a:p>
            <a:pPr marL="0" indent="0">
              <a:buFont typeface="Arial" panose="020B0604020202020204" pitchFamily="34" charset="0"/>
              <a:buNone/>
            </a:pPr>
            <a:r>
              <a:rPr lang="en-US" sz="1100" dirty="0">
                <a:latin typeface="Arial" panose="020B0604020202020204" pitchFamily="34" charset="0"/>
                <a:ea typeface="Open Sans" panose="020B0606030504020204" pitchFamily="34" charset="0"/>
                <a:cs typeface="Arial" panose="020B0604020202020204" pitchFamily="34" charset="0"/>
              </a:rPr>
              <a:t>Photo credit: U.S. Forest Service</a:t>
            </a:r>
          </a:p>
        </p:txBody>
      </p:sp>
      <p:sp>
        <p:nvSpPr>
          <p:cNvPr id="5" name="Slide Number Placeholder 3">
            <a:extLst>
              <a:ext uri="{FF2B5EF4-FFF2-40B4-BE49-F238E27FC236}">
                <a16:creationId xmlns:a16="http://schemas.microsoft.com/office/drawing/2014/main" id="{05BA9ABC-5F87-F58D-DAF9-AA6A55E36C6E}"/>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10</a:t>
            </a:fld>
            <a:endParaRPr lang="en-US" dirty="0"/>
          </a:p>
        </p:txBody>
      </p:sp>
    </p:spTree>
    <p:extLst>
      <p:ext uri="{BB962C8B-B14F-4D97-AF65-F5344CB8AC3E}">
        <p14:creationId xmlns:p14="http://schemas.microsoft.com/office/powerpoint/2010/main" val="313072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title"/>
          </p:nvPr>
        </p:nvSpPr>
        <p:spPr>
          <a:xfrm>
            <a:off x="207580" y="264227"/>
            <a:ext cx="11572414" cy="769992"/>
          </a:xfrm>
        </p:spPr>
        <p:txBody>
          <a:bodyPr/>
          <a:lstStyle/>
          <a:p>
            <a:r>
              <a:rPr lang="en-US" dirty="0"/>
              <a:t>Recommended Responder Actions: Operations</a:t>
            </a:r>
          </a:p>
        </p:txBody>
      </p:sp>
      <p:sp>
        <p:nvSpPr>
          <p:cNvPr id="3" name="Content Placeholder 2">
            <a:extLst>
              <a:ext uri="{FF2B5EF4-FFF2-40B4-BE49-F238E27FC236}">
                <a16:creationId xmlns:a16="http://schemas.microsoft.com/office/drawing/2014/main" id="{05CC4E53-4E87-BF60-39BA-6DE81D9B4A96}"/>
              </a:ext>
            </a:extLst>
          </p:cNvPr>
          <p:cNvSpPr>
            <a:spLocks noGrp="1"/>
          </p:cNvSpPr>
          <p:nvPr>
            <p:ph idx="1"/>
          </p:nvPr>
        </p:nvSpPr>
        <p:spPr>
          <a:xfrm>
            <a:off x="321616" y="1034219"/>
            <a:ext cx="6087067" cy="4351338"/>
          </a:xfrm>
        </p:spPr>
        <p:txBody>
          <a:bodyPr>
            <a:normAutofit/>
          </a:bodyPr>
          <a:lstStyle/>
          <a:p>
            <a:r>
              <a:rPr lang="en-US" dirty="0"/>
              <a:t>Post a lookout to watch for oncoming traffic.</a:t>
            </a:r>
          </a:p>
          <a:p>
            <a:r>
              <a:rPr lang="en-US" dirty="0"/>
              <a:t>Follow proper backing up procedures.</a:t>
            </a:r>
          </a:p>
          <a:p>
            <a:r>
              <a:rPr lang="en-US" dirty="0"/>
              <a:t>Reduce exposure to traffic — terminate  emergency responses on roadways as quickly as possible.</a:t>
            </a:r>
          </a:p>
        </p:txBody>
      </p:sp>
      <p:pic>
        <p:nvPicPr>
          <p:cNvPr id="2050" name="Picture 2" descr="Firefighters and Engine">
            <a:extLst>
              <a:ext uri="{FF2B5EF4-FFF2-40B4-BE49-F238E27FC236}">
                <a16:creationId xmlns:a16="http://schemas.microsoft.com/office/drawing/2014/main" id="{63B471BA-0EAE-D02A-06F3-F73517617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0378" y="1034219"/>
            <a:ext cx="4788872" cy="3591654"/>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4D73C5-3E90-0EB9-E977-FAF232CFE129}"/>
              </a:ext>
            </a:extLst>
          </p:cNvPr>
          <p:cNvSpPr txBox="1"/>
          <p:nvPr/>
        </p:nvSpPr>
        <p:spPr>
          <a:xfrm>
            <a:off x="9694505" y="4726520"/>
            <a:ext cx="2254917" cy="261610"/>
          </a:xfrm>
          <a:prstGeom prst="rect">
            <a:avLst/>
          </a:prstGeom>
          <a:noFill/>
        </p:spPr>
        <p:txBody>
          <a:bodyPr wrap="square">
            <a:spAutoFit/>
          </a:bodyPr>
          <a:lstStyle/>
          <a:p>
            <a:pPr marL="0" indent="0">
              <a:buFont typeface="Arial" panose="020B0604020202020204" pitchFamily="34" charset="0"/>
              <a:buNone/>
            </a:pPr>
            <a:r>
              <a:rPr lang="en-US" sz="1100" dirty="0">
                <a:latin typeface="Arial" panose="020B0604020202020204" pitchFamily="34" charset="0"/>
                <a:ea typeface="Open Sans" panose="020B0606030504020204" pitchFamily="34" charset="0"/>
                <a:cs typeface="Arial" panose="020B0604020202020204" pitchFamily="34" charset="0"/>
              </a:rPr>
              <a:t>Photo credit: U.S. Forest Service</a:t>
            </a:r>
          </a:p>
        </p:txBody>
      </p:sp>
      <p:sp>
        <p:nvSpPr>
          <p:cNvPr id="5" name="Slide Number Placeholder 3">
            <a:extLst>
              <a:ext uri="{FF2B5EF4-FFF2-40B4-BE49-F238E27FC236}">
                <a16:creationId xmlns:a16="http://schemas.microsoft.com/office/drawing/2014/main" id="{3361410A-34EF-ABE2-BC36-3130DC564369}"/>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11</a:t>
            </a:fld>
            <a:endParaRPr lang="en-US" dirty="0"/>
          </a:p>
        </p:txBody>
      </p:sp>
    </p:spTree>
    <p:extLst>
      <p:ext uri="{BB962C8B-B14F-4D97-AF65-F5344CB8AC3E}">
        <p14:creationId xmlns:p14="http://schemas.microsoft.com/office/powerpoint/2010/main" val="827568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title"/>
          </p:nvPr>
        </p:nvSpPr>
        <p:spPr>
          <a:xfrm>
            <a:off x="207580" y="264227"/>
            <a:ext cx="11572414" cy="769992"/>
          </a:xfrm>
        </p:spPr>
        <p:txBody>
          <a:bodyPr>
            <a:normAutofit/>
          </a:bodyPr>
          <a:lstStyle/>
          <a:p>
            <a:r>
              <a:rPr lang="en-US" dirty="0"/>
              <a:t>Recommended Responder Actions: Training and Equipment</a:t>
            </a:r>
          </a:p>
        </p:txBody>
      </p:sp>
      <p:sp>
        <p:nvSpPr>
          <p:cNvPr id="3" name="Content Placeholder 2">
            <a:extLst>
              <a:ext uri="{FF2B5EF4-FFF2-40B4-BE49-F238E27FC236}">
                <a16:creationId xmlns:a16="http://schemas.microsoft.com/office/drawing/2014/main" id="{05CC4E53-4E87-BF60-39BA-6DE81D9B4A96}"/>
              </a:ext>
            </a:extLst>
          </p:cNvPr>
          <p:cNvSpPr>
            <a:spLocks noGrp="1"/>
          </p:cNvSpPr>
          <p:nvPr>
            <p:ph idx="1"/>
          </p:nvPr>
        </p:nvSpPr>
        <p:spPr>
          <a:xfrm>
            <a:off x="321616" y="1034219"/>
            <a:ext cx="11446916" cy="4351338"/>
          </a:xfrm>
        </p:spPr>
        <p:txBody>
          <a:bodyPr>
            <a:normAutofit/>
          </a:bodyPr>
          <a:lstStyle/>
          <a:p>
            <a:r>
              <a:rPr lang="en-US" dirty="0"/>
              <a:t>Craft interagency pre-incident plans that include scene safety and traffic control.</a:t>
            </a:r>
          </a:p>
          <a:p>
            <a:r>
              <a:rPr lang="en-US" dirty="0"/>
              <a:t>Train on SOGs/SOPs, including TIM.</a:t>
            </a:r>
          </a:p>
          <a:p>
            <a:r>
              <a:rPr lang="en-US" dirty="0"/>
              <a:t>Instruct driver-operators on apparatus placement for blocking and safe backing.</a:t>
            </a:r>
          </a:p>
          <a:p>
            <a:r>
              <a:rPr lang="en-US" dirty="0"/>
              <a:t>Equip emergency vehicles with devices to </a:t>
            </a:r>
          </a:p>
          <a:p>
            <a:pPr marL="0" indent="0">
              <a:lnSpc>
                <a:spcPct val="50000"/>
              </a:lnSpc>
              <a:buNone/>
            </a:pPr>
            <a:r>
              <a:rPr lang="en-US" dirty="0"/>
              <a:t>   assist in safe backing up.</a:t>
            </a:r>
          </a:p>
          <a:p>
            <a:r>
              <a:rPr lang="en-US" dirty="0"/>
              <a:t>Wear appropriate high visibility apparel/PPE </a:t>
            </a:r>
          </a:p>
          <a:p>
            <a:pPr marL="0" indent="0">
              <a:lnSpc>
                <a:spcPct val="50000"/>
              </a:lnSpc>
              <a:buNone/>
            </a:pPr>
            <a:r>
              <a:rPr lang="en-US" dirty="0"/>
              <a:t>   when operating on or near moving vehicles.</a:t>
            </a:r>
          </a:p>
          <a:p>
            <a:pPr lvl="1"/>
            <a:r>
              <a:rPr lang="en-US" dirty="0"/>
              <a:t>MUTCD-compliant</a:t>
            </a:r>
          </a:p>
          <a:p>
            <a:pPr lvl="1"/>
            <a:r>
              <a:rPr lang="en-US" dirty="0"/>
              <a:t>OSHA-compliant, if applicable</a:t>
            </a:r>
          </a:p>
          <a:p>
            <a:pPr lvl="1"/>
            <a:r>
              <a:rPr lang="en-US" dirty="0"/>
              <a:t>NFPA standards-compliant</a:t>
            </a:r>
          </a:p>
        </p:txBody>
      </p:sp>
      <p:pic>
        <p:nvPicPr>
          <p:cNvPr id="5" name="Picture 4">
            <a:extLst>
              <a:ext uri="{FF2B5EF4-FFF2-40B4-BE49-F238E27FC236}">
                <a16:creationId xmlns:a16="http://schemas.microsoft.com/office/drawing/2014/main" id="{7B29F5FA-E58D-2BAF-3AAB-5D7D908B4C48}"/>
              </a:ext>
            </a:extLst>
          </p:cNvPr>
          <p:cNvPicPr>
            <a:picLocks noChangeAspect="1"/>
          </p:cNvPicPr>
          <p:nvPr/>
        </p:nvPicPr>
        <p:blipFill>
          <a:blip r:embed="rId3">
            <a:extLst>
              <a:ext uri="{28A0092B-C50C-407E-A947-70E740481C1C}">
                <a14:useLocalDpi xmlns:a14="http://schemas.microsoft.com/office/drawing/2010/main" val="0"/>
              </a:ext>
            </a:extLst>
          </a:blip>
          <a:srcRect l="1128" r="1128"/>
          <a:stretch/>
        </p:blipFill>
        <p:spPr>
          <a:xfrm>
            <a:off x="6933194" y="2592216"/>
            <a:ext cx="4941128" cy="3374265"/>
          </a:xfrm>
          <a:prstGeom prst="rect">
            <a:avLst/>
          </a:prstGeom>
          <a:ln w="50800">
            <a:solidFill>
              <a:schemeClr val="bg1"/>
            </a:solidFill>
          </a:ln>
        </p:spPr>
      </p:pic>
      <p:sp>
        <p:nvSpPr>
          <p:cNvPr id="6" name="Slide Number Placeholder 3">
            <a:extLst>
              <a:ext uri="{FF2B5EF4-FFF2-40B4-BE49-F238E27FC236}">
                <a16:creationId xmlns:a16="http://schemas.microsoft.com/office/drawing/2014/main" id="{04126D57-5B3D-47F8-B004-617CB63C82D9}"/>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12</a:t>
            </a:fld>
            <a:endParaRPr lang="en-US" dirty="0"/>
          </a:p>
        </p:txBody>
      </p:sp>
    </p:spTree>
    <p:extLst>
      <p:ext uri="{BB962C8B-B14F-4D97-AF65-F5344CB8AC3E}">
        <p14:creationId xmlns:p14="http://schemas.microsoft.com/office/powerpoint/2010/main" val="2358146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title"/>
          </p:nvPr>
        </p:nvSpPr>
        <p:spPr>
          <a:xfrm>
            <a:off x="207580" y="264227"/>
            <a:ext cx="10515600" cy="769992"/>
          </a:xfrm>
        </p:spPr>
        <p:txBody>
          <a:bodyPr/>
          <a:lstStyle/>
          <a:p>
            <a:r>
              <a:rPr lang="en-US" dirty="0"/>
              <a:t>Effective Traffic Management Requires…</a:t>
            </a:r>
          </a:p>
        </p:txBody>
      </p:sp>
      <p:sp>
        <p:nvSpPr>
          <p:cNvPr id="3" name="Content Placeholder 2">
            <a:extLst>
              <a:ext uri="{FF2B5EF4-FFF2-40B4-BE49-F238E27FC236}">
                <a16:creationId xmlns:a16="http://schemas.microsoft.com/office/drawing/2014/main" id="{05CC4E53-4E87-BF60-39BA-6DE81D9B4A96}"/>
              </a:ext>
            </a:extLst>
          </p:cNvPr>
          <p:cNvSpPr>
            <a:spLocks noGrp="1"/>
          </p:cNvSpPr>
          <p:nvPr>
            <p:ph idx="1"/>
          </p:nvPr>
        </p:nvSpPr>
        <p:spPr>
          <a:xfrm>
            <a:off x="322262" y="1033463"/>
            <a:ext cx="10986439" cy="4351337"/>
          </a:xfrm>
        </p:spPr>
        <p:txBody>
          <a:bodyPr>
            <a:normAutofit/>
          </a:bodyPr>
          <a:lstStyle/>
          <a:p>
            <a:pPr lvl="0"/>
            <a:r>
              <a:rPr lang="en-US" dirty="0"/>
              <a:t>Understanding the scene and incident</a:t>
            </a:r>
          </a:p>
          <a:p>
            <a:pPr lvl="0"/>
            <a:r>
              <a:rPr lang="en-US" dirty="0"/>
              <a:t>An awareness of the surroundings</a:t>
            </a:r>
          </a:p>
          <a:p>
            <a:pPr lvl="0"/>
            <a:r>
              <a:rPr lang="en-US" dirty="0"/>
              <a:t>Awareness of pre-plan and response plan details in place</a:t>
            </a:r>
          </a:p>
          <a:p>
            <a:pPr lvl="0"/>
            <a:r>
              <a:rPr lang="en-US" dirty="0"/>
              <a:t>Knowing weather conditions and continually checking the local weather forecast</a:t>
            </a:r>
          </a:p>
        </p:txBody>
      </p:sp>
      <p:sp>
        <p:nvSpPr>
          <p:cNvPr id="8" name="Oval 7">
            <a:extLst>
              <a:ext uri="{FF2B5EF4-FFF2-40B4-BE49-F238E27FC236}">
                <a16:creationId xmlns:a16="http://schemas.microsoft.com/office/drawing/2014/main" id="{6EB056C6-B480-26C9-3029-DE21C76FE45A}"/>
              </a:ext>
            </a:extLst>
          </p:cNvPr>
          <p:cNvSpPr/>
          <p:nvPr/>
        </p:nvSpPr>
        <p:spPr>
          <a:xfrm>
            <a:off x="4014278" y="3156436"/>
            <a:ext cx="3602405" cy="2998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Arial Black" panose="020B0A04020102020204" pitchFamily="34" charset="0"/>
              </a:rPr>
              <a:t>Situational </a:t>
            </a:r>
          </a:p>
          <a:p>
            <a:pPr algn="ctr"/>
            <a:r>
              <a:rPr lang="en-US" sz="2800" b="1" i="1" dirty="0">
                <a:latin typeface="Arial Black" panose="020B0A04020102020204" pitchFamily="34" charset="0"/>
              </a:rPr>
              <a:t>Awareness </a:t>
            </a:r>
          </a:p>
          <a:p>
            <a:pPr algn="ctr"/>
            <a:r>
              <a:rPr lang="en-US" sz="2800" b="1" i="1" dirty="0">
                <a:latin typeface="Arial Black" panose="020B0A04020102020204" pitchFamily="34" charset="0"/>
              </a:rPr>
              <a:t>Is Critical</a:t>
            </a:r>
          </a:p>
          <a:p>
            <a:pPr algn="ctr"/>
            <a:r>
              <a:rPr lang="en-US" sz="2800" b="1" i="1" dirty="0">
                <a:latin typeface="Arial Black" panose="020B0A04020102020204" pitchFamily="34" charset="0"/>
              </a:rPr>
              <a:t>To Safe Operations</a:t>
            </a:r>
          </a:p>
        </p:txBody>
      </p:sp>
      <p:sp>
        <p:nvSpPr>
          <p:cNvPr id="5" name="Slide Number Placeholder 3">
            <a:extLst>
              <a:ext uri="{FF2B5EF4-FFF2-40B4-BE49-F238E27FC236}">
                <a16:creationId xmlns:a16="http://schemas.microsoft.com/office/drawing/2014/main" id="{1E704755-B55E-02F1-9852-D190A23F7E78}"/>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13</a:t>
            </a:fld>
            <a:endParaRPr lang="en-US" dirty="0"/>
          </a:p>
        </p:txBody>
      </p:sp>
    </p:spTree>
    <p:extLst>
      <p:ext uri="{BB962C8B-B14F-4D97-AF65-F5344CB8AC3E}">
        <p14:creationId xmlns:p14="http://schemas.microsoft.com/office/powerpoint/2010/main" val="157903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title"/>
          </p:nvPr>
        </p:nvSpPr>
        <p:spPr>
          <a:xfrm>
            <a:off x="207580" y="264227"/>
            <a:ext cx="10515600" cy="769992"/>
          </a:xfrm>
        </p:spPr>
        <p:txBody>
          <a:bodyPr/>
          <a:lstStyle/>
          <a:p>
            <a:r>
              <a:rPr lang="en-US" dirty="0"/>
              <a:t>Effective Traffic Management Requires…</a:t>
            </a:r>
          </a:p>
        </p:txBody>
      </p:sp>
      <p:sp>
        <p:nvSpPr>
          <p:cNvPr id="3" name="Content Placeholder 2">
            <a:extLst>
              <a:ext uri="{FF2B5EF4-FFF2-40B4-BE49-F238E27FC236}">
                <a16:creationId xmlns:a16="http://schemas.microsoft.com/office/drawing/2014/main" id="{05CC4E53-4E87-BF60-39BA-6DE81D9B4A96}"/>
              </a:ext>
            </a:extLst>
          </p:cNvPr>
          <p:cNvSpPr>
            <a:spLocks noGrp="1"/>
          </p:cNvSpPr>
          <p:nvPr>
            <p:ph idx="1"/>
          </p:nvPr>
        </p:nvSpPr>
        <p:spPr>
          <a:xfrm>
            <a:off x="322262" y="1033463"/>
            <a:ext cx="11192501" cy="4351337"/>
          </a:xfrm>
        </p:spPr>
        <p:txBody>
          <a:bodyPr>
            <a:normAutofit/>
          </a:bodyPr>
          <a:lstStyle/>
          <a:p>
            <a:pPr lvl="0"/>
            <a:r>
              <a:rPr lang="en-US" dirty="0"/>
              <a:t>Knowing the capabilities of the personnel on scene</a:t>
            </a:r>
          </a:p>
          <a:p>
            <a:pPr lvl="0"/>
            <a:r>
              <a:rPr lang="en-US" dirty="0"/>
              <a:t>Knowing the traffic control devices available and how to best deploy them</a:t>
            </a:r>
          </a:p>
          <a:p>
            <a:pPr lvl="0"/>
            <a:r>
              <a:rPr lang="en-US" dirty="0"/>
              <a:t>Assigning trained and qualified personnel to set up and maintain temporary traffic control devices</a:t>
            </a:r>
          </a:p>
        </p:txBody>
      </p:sp>
      <p:sp>
        <p:nvSpPr>
          <p:cNvPr id="7" name="Oval 6">
            <a:extLst>
              <a:ext uri="{FF2B5EF4-FFF2-40B4-BE49-F238E27FC236}">
                <a16:creationId xmlns:a16="http://schemas.microsoft.com/office/drawing/2014/main" id="{891D73B4-EADA-D50E-1339-79FD805F1240}"/>
              </a:ext>
            </a:extLst>
          </p:cNvPr>
          <p:cNvSpPr/>
          <p:nvPr/>
        </p:nvSpPr>
        <p:spPr>
          <a:xfrm>
            <a:off x="4014278" y="3156436"/>
            <a:ext cx="3602405" cy="2998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Arial Black" panose="020B0A04020102020204" pitchFamily="34" charset="0"/>
              </a:rPr>
              <a:t>Situational </a:t>
            </a:r>
          </a:p>
          <a:p>
            <a:pPr algn="ctr"/>
            <a:r>
              <a:rPr lang="en-US" sz="2800" b="1" i="1" dirty="0">
                <a:latin typeface="Arial Black" panose="020B0A04020102020204" pitchFamily="34" charset="0"/>
              </a:rPr>
              <a:t>Awareness </a:t>
            </a:r>
          </a:p>
          <a:p>
            <a:pPr algn="ctr"/>
            <a:r>
              <a:rPr lang="en-US" sz="2800" b="1" i="1" dirty="0">
                <a:latin typeface="Arial Black" panose="020B0A04020102020204" pitchFamily="34" charset="0"/>
              </a:rPr>
              <a:t>Is Critical</a:t>
            </a:r>
          </a:p>
          <a:p>
            <a:pPr algn="ctr"/>
            <a:r>
              <a:rPr lang="en-US" sz="2800" b="1" i="1" dirty="0">
                <a:latin typeface="Arial Black" panose="020B0A04020102020204" pitchFamily="34" charset="0"/>
              </a:rPr>
              <a:t>To Safe Operations</a:t>
            </a:r>
          </a:p>
        </p:txBody>
      </p:sp>
      <p:sp>
        <p:nvSpPr>
          <p:cNvPr id="5" name="Slide Number Placeholder 3">
            <a:extLst>
              <a:ext uri="{FF2B5EF4-FFF2-40B4-BE49-F238E27FC236}">
                <a16:creationId xmlns:a16="http://schemas.microsoft.com/office/drawing/2014/main" id="{F3226884-E103-57C3-DFBA-F8F890AC27F2}"/>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14</a:t>
            </a:fld>
            <a:endParaRPr lang="en-US" dirty="0"/>
          </a:p>
        </p:txBody>
      </p:sp>
    </p:spTree>
    <p:extLst>
      <p:ext uri="{BB962C8B-B14F-4D97-AF65-F5344CB8AC3E}">
        <p14:creationId xmlns:p14="http://schemas.microsoft.com/office/powerpoint/2010/main" val="760684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title"/>
          </p:nvPr>
        </p:nvSpPr>
        <p:spPr>
          <a:xfrm>
            <a:off x="207580" y="264227"/>
            <a:ext cx="11572414" cy="769992"/>
          </a:xfrm>
        </p:spPr>
        <p:txBody>
          <a:bodyPr/>
          <a:lstStyle/>
          <a:p>
            <a:r>
              <a:rPr lang="en-US" dirty="0"/>
              <a:t>Incident Command</a:t>
            </a:r>
          </a:p>
        </p:txBody>
      </p:sp>
      <p:sp>
        <p:nvSpPr>
          <p:cNvPr id="3" name="Content Placeholder 2">
            <a:extLst>
              <a:ext uri="{FF2B5EF4-FFF2-40B4-BE49-F238E27FC236}">
                <a16:creationId xmlns:a16="http://schemas.microsoft.com/office/drawing/2014/main" id="{05CC4E53-4E87-BF60-39BA-6DE81D9B4A96}"/>
              </a:ext>
            </a:extLst>
          </p:cNvPr>
          <p:cNvSpPr>
            <a:spLocks noGrp="1"/>
          </p:cNvSpPr>
          <p:nvPr>
            <p:ph idx="1"/>
          </p:nvPr>
        </p:nvSpPr>
        <p:spPr>
          <a:xfrm>
            <a:off x="321616" y="1034219"/>
            <a:ext cx="5921529" cy="4351338"/>
          </a:xfrm>
        </p:spPr>
        <p:txBody>
          <a:bodyPr>
            <a:normAutofit/>
          </a:bodyPr>
          <a:lstStyle/>
          <a:p>
            <a:pPr lvl="0"/>
            <a:r>
              <a:rPr lang="en-US" dirty="0"/>
              <a:t>Sizing up the situation</a:t>
            </a:r>
          </a:p>
          <a:p>
            <a:pPr lvl="0"/>
            <a:r>
              <a:rPr lang="en-US" dirty="0"/>
              <a:t>Analyzing how the wildland fire might impact nearby roadways</a:t>
            </a:r>
          </a:p>
          <a:p>
            <a:pPr lvl="0"/>
            <a:r>
              <a:rPr lang="en-US" dirty="0"/>
              <a:t>Determining which traffic control measures are necessary </a:t>
            </a:r>
          </a:p>
          <a:p>
            <a:pPr lvl="0"/>
            <a:r>
              <a:rPr lang="en-US" dirty="0"/>
              <a:t>Directing the trained and qualified personnel to implement those measures</a:t>
            </a:r>
          </a:p>
        </p:txBody>
      </p:sp>
      <p:pic>
        <p:nvPicPr>
          <p:cNvPr id="7" name="Picture 2">
            <a:extLst>
              <a:ext uri="{FF2B5EF4-FFF2-40B4-BE49-F238E27FC236}">
                <a16:creationId xmlns:a16="http://schemas.microsoft.com/office/drawing/2014/main" id="{B821DAE7-B63D-76CC-3732-85A3B1D99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43" b="12743"/>
          <a:stretch/>
        </p:blipFill>
        <p:spPr bwMode="auto">
          <a:xfrm>
            <a:off x="6402329" y="1516843"/>
            <a:ext cx="5467408" cy="3049834"/>
          </a:xfrm>
          <a:prstGeom prst="rect">
            <a:avLst/>
          </a:prstGeom>
          <a:noFill/>
          <a:ln w="50800">
            <a:solidFill>
              <a:schemeClr val="bg1"/>
            </a:solidFill>
            <a:round/>
          </a:ln>
        </p:spPr>
      </p:pic>
      <p:sp>
        <p:nvSpPr>
          <p:cNvPr id="5" name="Slide Number Placeholder 3">
            <a:extLst>
              <a:ext uri="{FF2B5EF4-FFF2-40B4-BE49-F238E27FC236}">
                <a16:creationId xmlns:a16="http://schemas.microsoft.com/office/drawing/2014/main" id="{254810B2-D6F6-56C7-9F02-D82F97726E21}"/>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15</a:t>
            </a:fld>
            <a:endParaRPr lang="en-US" dirty="0"/>
          </a:p>
        </p:txBody>
      </p:sp>
      <p:sp>
        <p:nvSpPr>
          <p:cNvPr id="6" name="TextBox 5">
            <a:extLst>
              <a:ext uri="{FF2B5EF4-FFF2-40B4-BE49-F238E27FC236}">
                <a16:creationId xmlns:a16="http://schemas.microsoft.com/office/drawing/2014/main" id="{D84CE0ED-A7DD-5673-6A0F-13755CF4A53F}"/>
              </a:ext>
            </a:extLst>
          </p:cNvPr>
          <p:cNvSpPr txBox="1"/>
          <p:nvPr/>
        </p:nvSpPr>
        <p:spPr>
          <a:xfrm>
            <a:off x="8917048" y="4593989"/>
            <a:ext cx="3029356" cy="287771"/>
          </a:xfrm>
          <a:prstGeom prst="rect">
            <a:avLst/>
          </a:prstGeom>
          <a:noFill/>
        </p:spPr>
        <p:txBody>
          <a:bodyPr wrap="square">
            <a:spAutoFit/>
          </a:bodyPr>
          <a:lstStyle/>
          <a:p>
            <a:pPr marL="0" indent="0">
              <a:buFont typeface="Arial" panose="020B0604020202020204" pitchFamily="34" charset="0"/>
              <a:buNone/>
            </a:pPr>
            <a:r>
              <a:rPr lang="en-US" sz="1100" dirty="0">
                <a:latin typeface="Arial" panose="020B0604020202020204" pitchFamily="34" charset="0"/>
                <a:ea typeface="Open Sans" panose="020B0606030504020204" pitchFamily="34" charset="0"/>
                <a:cs typeface="Arial" panose="020B0604020202020204" pitchFamily="34" charset="0"/>
              </a:rPr>
              <a:t>Photo credit: National Interagency Fire Center</a:t>
            </a:r>
          </a:p>
        </p:txBody>
      </p:sp>
    </p:spTree>
    <p:extLst>
      <p:ext uri="{BB962C8B-B14F-4D97-AF65-F5344CB8AC3E}">
        <p14:creationId xmlns:p14="http://schemas.microsoft.com/office/powerpoint/2010/main" val="1176470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title"/>
          </p:nvPr>
        </p:nvSpPr>
        <p:spPr>
          <a:xfrm>
            <a:off x="207580" y="264227"/>
            <a:ext cx="11572414" cy="769992"/>
          </a:xfrm>
        </p:spPr>
        <p:txBody>
          <a:bodyPr/>
          <a:lstStyle/>
          <a:p>
            <a:r>
              <a:rPr lang="en-US" dirty="0"/>
              <a:t>Incident Command</a:t>
            </a:r>
          </a:p>
        </p:txBody>
      </p:sp>
      <p:sp>
        <p:nvSpPr>
          <p:cNvPr id="3" name="Content Placeholder 2">
            <a:extLst>
              <a:ext uri="{FF2B5EF4-FFF2-40B4-BE49-F238E27FC236}">
                <a16:creationId xmlns:a16="http://schemas.microsoft.com/office/drawing/2014/main" id="{05CC4E53-4E87-BF60-39BA-6DE81D9B4A96}"/>
              </a:ext>
            </a:extLst>
          </p:cNvPr>
          <p:cNvSpPr>
            <a:spLocks noGrp="1"/>
          </p:cNvSpPr>
          <p:nvPr>
            <p:ph idx="1"/>
          </p:nvPr>
        </p:nvSpPr>
        <p:spPr>
          <a:xfrm>
            <a:off x="321616" y="1034219"/>
            <a:ext cx="5774384" cy="4351338"/>
          </a:xfrm>
        </p:spPr>
        <p:txBody>
          <a:bodyPr>
            <a:normAutofit/>
          </a:bodyPr>
          <a:lstStyle/>
          <a:p>
            <a:pPr lvl="0"/>
            <a:r>
              <a:rPr lang="en-US" dirty="0"/>
              <a:t>Requiring SOPs to be followed</a:t>
            </a:r>
          </a:p>
          <a:p>
            <a:pPr lvl="0"/>
            <a:r>
              <a:rPr lang="en-US" dirty="0"/>
              <a:t>Monitoring the traffic incident management area setup </a:t>
            </a:r>
          </a:p>
          <a:p>
            <a:pPr lvl="0"/>
            <a:r>
              <a:rPr lang="en-US" dirty="0"/>
              <a:t>Assessing hazards of moving vehicles off-road in the back country and implementing appropriate vehicle movement safety procedures</a:t>
            </a:r>
          </a:p>
        </p:txBody>
      </p:sp>
      <p:pic>
        <p:nvPicPr>
          <p:cNvPr id="10" name="Picture 2">
            <a:extLst>
              <a:ext uri="{FF2B5EF4-FFF2-40B4-BE49-F238E27FC236}">
                <a16:creationId xmlns:a16="http://schemas.microsoft.com/office/drawing/2014/main" id="{C2509BD8-FBE1-BA94-3EDC-15CBC0786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63" b="8163"/>
          <a:stretch/>
        </p:blipFill>
        <p:spPr bwMode="auto">
          <a:xfrm>
            <a:off x="6402329" y="1516843"/>
            <a:ext cx="5467408" cy="3049834"/>
          </a:xfrm>
          <a:prstGeom prst="rect">
            <a:avLst/>
          </a:prstGeom>
          <a:noFill/>
          <a:ln w="50800">
            <a:solidFill>
              <a:schemeClr val="bg1"/>
            </a:solidFill>
            <a:round/>
          </a:ln>
        </p:spPr>
      </p:pic>
      <p:sp>
        <p:nvSpPr>
          <p:cNvPr id="5" name="Slide Number Placeholder 3">
            <a:extLst>
              <a:ext uri="{FF2B5EF4-FFF2-40B4-BE49-F238E27FC236}">
                <a16:creationId xmlns:a16="http://schemas.microsoft.com/office/drawing/2014/main" id="{589EA2DC-52C5-8204-5F3E-60A06FCB81D4}"/>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16</a:t>
            </a:fld>
            <a:endParaRPr lang="en-US" dirty="0"/>
          </a:p>
        </p:txBody>
      </p:sp>
      <p:sp>
        <p:nvSpPr>
          <p:cNvPr id="6" name="TextBox 5">
            <a:extLst>
              <a:ext uri="{FF2B5EF4-FFF2-40B4-BE49-F238E27FC236}">
                <a16:creationId xmlns:a16="http://schemas.microsoft.com/office/drawing/2014/main" id="{9F5523DE-080E-8A50-0EF7-C96EF19F849F}"/>
              </a:ext>
            </a:extLst>
          </p:cNvPr>
          <p:cNvSpPr txBox="1"/>
          <p:nvPr/>
        </p:nvSpPr>
        <p:spPr>
          <a:xfrm>
            <a:off x="8917048" y="4593989"/>
            <a:ext cx="3029356" cy="287771"/>
          </a:xfrm>
          <a:prstGeom prst="rect">
            <a:avLst/>
          </a:prstGeom>
          <a:noFill/>
        </p:spPr>
        <p:txBody>
          <a:bodyPr wrap="square">
            <a:spAutoFit/>
          </a:bodyPr>
          <a:lstStyle/>
          <a:p>
            <a:pPr marL="0" indent="0">
              <a:buFont typeface="Arial" panose="020B0604020202020204" pitchFamily="34" charset="0"/>
              <a:buNone/>
            </a:pPr>
            <a:r>
              <a:rPr lang="en-US" sz="1100" dirty="0">
                <a:latin typeface="Arial" panose="020B0604020202020204" pitchFamily="34" charset="0"/>
                <a:ea typeface="Open Sans" panose="020B0606030504020204" pitchFamily="34" charset="0"/>
                <a:cs typeface="Arial" panose="020B0604020202020204" pitchFamily="34" charset="0"/>
              </a:rPr>
              <a:t>Photo credit: National Interagency Fire Center</a:t>
            </a:r>
          </a:p>
        </p:txBody>
      </p:sp>
    </p:spTree>
    <p:extLst>
      <p:ext uri="{BB962C8B-B14F-4D97-AF65-F5344CB8AC3E}">
        <p14:creationId xmlns:p14="http://schemas.microsoft.com/office/powerpoint/2010/main" val="4212497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CC9-3B1C-7589-A70A-B03D5D8F209F}"/>
              </a:ext>
            </a:extLst>
          </p:cNvPr>
          <p:cNvSpPr>
            <a:spLocks noGrp="1"/>
          </p:cNvSpPr>
          <p:nvPr>
            <p:ph type="title"/>
          </p:nvPr>
        </p:nvSpPr>
        <p:spPr>
          <a:xfrm>
            <a:off x="207580" y="264227"/>
            <a:ext cx="11572414" cy="769992"/>
          </a:xfrm>
        </p:spPr>
        <p:txBody>
          <a:bodyPr>
            <a:normAutofit/>
          </a:bodyPr>
          <a:lstStyle/>
          <a:p>
            <a:r>
              <a:rPr lang="en-US" dirty="0"/>
              <a:t>Basic Traffic Control Practices for Safe Operations</a:t>
            </a:r>
          </a:p>
        </p:txBody>
      </p:sp>
      <p:sp>
        <p:nvSpPr>
          <p:cNvPr id="3" name="Content Placeholder 2">
            <a:extLst>
              <a:ext uri="{FF2B5EF4-FFF2-40B4-BE49-F238E27FC236}">
                <a16:creationId xmlns:a16="http://schemas.microsoft.com/office/drawing/2014/main" id="{05CC4E53-4E87-BF60-39BA-6DE81D9B4A96}"/>
              </a:ext>
            </a:extLst>
          </p:cNvPr>
          <p:cNvSpPr>
            <a:spLocks noGrp="1"/>
          </p:cNvSpPr>
          <p:nvPr>
            <p:ph idx="1"/>
          </p:nvPr>
        </p:nvSpPr>
        <p:spPr>
          <a:xfrm>
            <a:off x="321616" y="1034219"/>
            <a:ext cx="11446916" cy="4351338"/>
          </a:xfrm>
        </p:spPr>
        <p:txBody>
          <a:bodyPr/>
          <a:lstStyle/>
          <a:p>
            <a:r>
              <a:rPr lang="en-US" dirty="0"/>
              <a:t>Pre-planning</a:t>
            </a:r>
          </a:p>
          <a:p>
            <a:r>
              <a:rPr lang="en-US" dirty="0"/>
              <a:t>Advanced warning</a:t>
            </a:r>
          </a:p>
          <a:p>
            <a:r>
              <a:rPr lang="en-US" dirty="0"/>
              <a:t>Visibility</a:t>
            </a:r>
          </a:p>
          <a:p>
            <a:r>
              <a:rPr lang="en-US" dirty="0"/>
              <a:t>Blocking</a:t>
            </a:r>
          </a:p>
          <a:p>
            <a:r>
              <a:rPr lang="en-US" dirty="0"/>
              <a:t>Safe backing of emergency vehicles</a:t>
            </a:r>
          </a:p>
          <a:p>
            <a:r>
              <a:rPr lang="en-US" dirty="0"/>
              <a:t>Personal protective equipment</a:t>
            </a:r>
          </a:p>
          <a:p>
            <a:r>
              <a:rPr lang="en-US" dirty="0"/>
              <a:t>Evacuation</a:t>
            </a:r>
          </a:p>
        </p:txBody>
      </p:sp>
      <p:pic>
        <p:nvPicPr>
          <p:cNvPr id="4" name="Picture 3">
            <a:extLst>
              <a:ext uri="{FF2B5EF4-FFF2-40B4-BE49-F238E27FC236}">
                <a16:creationId xmlns:a16="http://schemas.microsoft.com/office/drawing/2014/main" id="{FD9F4C20-DB3B-ABAD-5451-8E4BE951A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372" y="1034219"/>
            <a:ext cx="5251766" cy="3501176"/>
          </a:xfrm>
          <a:prstGeom prst="rect">
            <a:avLst/>
          </a:prstGeom>
          <a:ln w="50800">
            <a:solidFill>
              <a:schemeClr val="bg1"/>
            </a:solidFill>
          </a:ln>
        </p:spPr>
      </p:pic>
      <p:sp>
        <p:nvSpPr>
          <p:cNvPr id="12" name="TextBox 11">
            <a:extLst>
              <a:ext uri="{FF2B5EF4-FFF2-40B4-BE49-F238E27FC236}">
                <a16:creationId xmlns:a16="http://schemas.microsoft.com/office/drawing/2014/main" id="{B8BB0B94-9B10-015E-9E05-E5E15BD041B7}"/>
              </a:ext>
            </a:extLst>
          </p:cNvPr>
          <p:cNvSpPr txBox="1"/>
          <p:nvPr/>
        </p:nvSpPr>
        <p:spPr>
          <a:xfrm>
            <a:off x="9638522" y="4619493"/>
            <a:ext cx="2254917" cy="261610"/>
          </a:xfrm>
          <a:prstGeom prst="rect">
            <a:avLst/>
          </a:prstGeom>
          <a:noFill/>
        </p:spPr>
        <p:txBody>
          <a:bodyPr wrap="square">
            <a:spAutoFit/>
          </a:bodyPr>
          <a:lstStyle/>
          <a:p>
            <a:pPr marL="0" indent="0">
              <a:buFont typeface="Arial" panose="020B0604020202020204" pitchFamily="34" charset="0"/>
              <a:buNone/>
            </a:pPr>
            <a:r>
              <a:rPr lang="en-US" sz="1100" dirty="0">
                <a:latin typeface="Arial" panose="020B0604020202020204" pitchFamily="34" charset="0"/>
                <a:ea typeface="Open Sans" panose="020B0606030504020204" pitchFamily="34" charset="0"/>
                <a:cs typeface="Arial" panose="020B0604020202020204" pitchFamily="34" charset="0"/>
              </a:rPr>
              <a:t>Photo credit: U.S. Forest Service</a:t>
            </a:r>
          </a:p>
        </p:txBody>
      </p:sp>
      <p:sp>
        <p:nvSpPr>
          <p:cNvPr id="6" name="Slide Number Placeholder 3">
            <a:extLst>
              <a:ext uri="{FF2B5EF4-FFF2-40B4-BE49-F238E27FC236}">
                <a16:creationId xmlns:a16="http://schemas.microsoft.com/office/drawing/2014/main" id="{8DDB0ACF-DA5D-EE18-6EAD-80AC89E46D83}"/>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17</a:t>
            </a:fld>
            <a:endParaRPr lang="en-US" dirty="0"/>
          </a:p>
        </p:txBody>
      </p:sp>
    </p:spTree>
    <p:extLst>
      <p:ext uri="{BB962C8B-B14F-4D97-AF65-F5344CB8AC3E}">
        <p14:creationId xmlns:p14="http://schemas.microsoft.com/office/powerpoint/2010/main" val="3469278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FBD6-195C-D779-19D8-8FE9AF3661E3}"/>
              </a:ext>
            </a:extLst>
          </p:cNvPr>
          <p:cNvSpPr>
            <a:spLocks noGrp="1"/>
          </p:cNvSpPr>
          <p:nvPr>
            <p:ph type="title"/>
          </p:nvPr>
        </p:nvSpPr>
        <p:spPr>
          <a:xfrm>
            <a:off x="207580" y="264227"/>
            <a:ext cx="11572414" cy="769992"/>
          </a:xfrm>
        </p:spPr>
        <p:txBody>
          <a:bodyPr/>
          <a:lstStyle/>
          <a:p>
            <a:r>
              <a:rPr lang="en-US"/>
              <a:t>Traffic Incident Management (TIM) Defined</a:t>
            </a:r>
            <a:endParaRPr lang="en-US" dirty="0"/>
          </a:p>
        </p:txBody>
      </p:sp>
      <p:sp>
        <p:nvSpPr>
          <p:cNvPr id="10" name="Content Placeholder 9">
            <a:extLst>
              <a:ext uri="{FF2B5EF4-FFF2-40B4-BE49-F238E27FC236}">
                <a16:creationId xmlns:a16="http://schemas.microsoft.com/office/drawing/2014/main" id="{5C2C9338-83E9-432A-31D1-CD89CC93CEB5}"/>
              </a:ext>
            </a:extLst>
          </p:cNvPr>
          <p:cNvSpPr>
            <a:spLocks noGrp="1"/>
          </p:cNvSpPr>
          <p:nvPr>
            <p:ph idx="1"/>
          </p:nvPr>
        </p:nvSpPr>
        <p:spPr/>
        <p:txBody>
          <a:bodyPr/>
          <a:lstStyle/>
          <a:p>
            <a:pPr marL="0" indent="0">
              <a:buNone/>
            </a:pPr>
            <a:r>
              <a:rPr lang="en-US" dirty="0"/>
              <a:t>Traffic incident management (TIM) is a planned, coordinated, multi-disciplinary process to detect, respond to, and clear traffic incidents and assist at incidents so that traffic flow may be restored, or occur, as safely and quickly as possible.</a:t>
            </a:r>
          </a:p>
        </p:txBody>
      </p:sp>
      <p:sp>
        <p:nvSpPr>
          <p:cNvPr id="5" name="Slide Number Placeholder 3">
            <a:extLst>
              <a:ext uri="{FF2B5EF4-FFF2-40B4-BE49-F238E27FC236}">
                <a16:creationId xmlns:a16="http://schemas.microsoft.com/office/drawing/2014/main" id="{9624EFC6-0B0F-1EA0-5504-0250952A9CD8}"/>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2</a:t>
            </a:fld>
            <a:endParaRPr lang="en-US" dirty="0"/>
          </a:p>
        </p:txBody>
      </p:sp>
      <p:pic>
        <p:nvPicPr>
          <p:cNvPr id="6" name="Picture 5" descr="A group of police cars on a dirt road&#10;&#10;Description automatically generated">
            <a:extLst>
              <a:ext uri="{FF2B5EF4-FFF2-40B4-BE49-F238E27FC236}">
                <a16:creationId xmlns:a16="http://schemas.microsoft.com/office/drawing/2014/main" id="{CE4AE16E-5EA8-C19C-B4E3-4AC0E110D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68" y="2305865"/>
            <a:ext cx="5630957" cy="3167413"/>
          </a:xfrm>
          <a:prstGeom prst="rect">
            <a:avLst/>
          </a:prstGeom>
        </p:spPr>
      </p:pic>
      <p:pic>
        <p:nvPicPr>
          <p:cNvPr id="9" name="Picture 8" descr="A group of men standing next to a car&#10;&#10;Description automatically generated">
            <a:extLst>
              <a:ext uri="{FF2B5EF4-FFF2-40B4-BE49-F238E27FC236}">
                <a16:creationId xmlns:a16="http://schemas.microsoft.com/office/drawing/2014/main" id="{2BC10CC5-F46C-28CC-433B-9F6CB8114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290" y="2305865"/>
            <a:ext cx="5630957" cy="3167413"/>
          </a:xfrm>
          <a:prstGeom prst="rect">
            <a:avLst/>
          </a:prstGeom>
        </p:spPr>
      </p:pic>
      <p:sp>
        <p:nvSpPr>
          <p:cNvPr id="12" name="TextBox 11">
            <a:extLst>
              <a:ext uri="{FF2B5EF4-FFF2-40B4-BE49-F238E27FC236}">
                <a16:creationId xmlns:a16="http://schemas.microsoft.com/office/drawing/2014/main" id="{9716E778-191E-D7FB-8497-8428A8B1D5E8}"/>
              </a:ext>
            </a:extLst>
          </p:cNvPr>
          <p:cNvSpPr txBox="1"/>
          <p:nvPr/>
        </p:nvSpPr>
        <p:spPr>
          <a:xfrm>
            <a:off x="4574265" y="5540174"/>
            <a:ext cx="3043470" cy="261610"/>
          </a:xfrm>
          <a:prstGeom prst="rect">
            <a:avLst/>
          </a:prstGeom>
          <a:noFill/>
        </p:spPr>
        <p:txBody>
          <a:bodyPr wrap="square">
            <a:spAutoFit/>
          </a:bodyPr>
          <a:lstStyle/>
          <a:p>
            <a:pPr marL="0" indent="0">
              <a:buFont typeface="Arial" panose="020B0604020202020204" pitchFamily="34" charset="0"/>
              <a:buNone/>
            </a:pPr>
            <a:r>
              <a:rPr lang="en-US" sz="1100" dirty="0">
                <a:latin typeface="Arial" panose="020B0604020202020204" pitchFamily="34" charset="0"/>
                <a:ea typeface="Open Sans" panose="020B0606030504020204" pitchFamily="34" charset="0"/>
                <a:cs typeface="Arial" panose="020B0604020202020204" pitchFamily="34" charset="0"/>
              </a:rPr>
              <a:t>Photo credit: National Interagency Fire Center</a:t>
            </a:r>
          </a:p>
        </p:txBody>
      </p:sp>
    </p:spTree>
    <p:extLst>
      <p:ext uri="{BB962C8B-B14F-4D97-AF65-F5344CB8AC3E}">
        <p14:creationId xmlns:p14="http://schemas.microsoft.com/office/powerpoint/2010/main" val="2396938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1FE6-10B8-9125-EA95-5020AE7E1DE8}"/>
              </a:ext>
            </a:extLst>
          </p:cNvPr>
          <p:cNvSpPr>
            <a:spLocks noGrp="1"/>
          </p:cNvSpPr>
          <p:nvPr>
            <p:ph type="title"/>
          </p:nvPr>
        </p:nvSpPr>
        <p:spPr>
          <a:xfrm>
            <a:off x="207580" y="264227"/>
            <a:ext cx="11572414" cy="769992"/>
          </a:xfrm>
        </p:spPr>
        <p:txBody>
          <a:bodyPr>
            <a:normAutofit/>
          </a:bodyPr>
          <a:lstStyle/>
          <a:p>
            <a:r>
              <a:rPr lang="en-US" dirty="0"/>
              <a:t>Objectives</a:t>
            </a:r>
          </a:p>
        </p:txBody>
      </p:sp>
      <p:sp>
        <p:nvSpPr>
          <p:cNvPr id="3" name="Subtitle 2">
            <a:extLst>
              <a:ext uri="{FF2B5EF4-FFF2-40B4-BE49-F238E27FC236}">
                <a16:creationId xmlns:a16="http://schemas.microsoft.com/office/drawing/2014/main" id="{C6C8178F-FF11-E48C-68F4-D713C1462CD4}"/>
              </a:ext>
            </a:extLst>
          </p:cNvPr>
          <p:cNvSpPr>
            <a:spLocks noGrp="1"/>
          </p:cNvSpPr>
          <p:nvPr>
            <p:ph idx="1"/>
          </p:nvPr>
        </p:nvSpPr>
        <p:spPr>
          <a:xfrm>
            <a:off x="321616" y="1034219"/>
            <a:ext cx="11446916" cy="4351338"/>
          </a:xfrm>
        </p:spPr>
        <p:txBody>
          <a:bodyPr>
            <a:normAutofit/>
          </a:bodyPr>
          <a:lstStyle/>
          <a:p>
            <a:pPr marL="0" indent="0">
              <a:buNone/>
            </a:pPr>
            <a:r>
              <a:rPr lang="en-US" dirty="0"/>
              <a:t>At the conclusion of this session, the learner should be able to:</a:t>
            </a:r>
          </a:p>
          <a:p>
            <a:pPr lvl="0"/>
            <a:r>
              <a:rPr lang="en-US" dirty="0"/>
              <a:t>Explain why traffic control is important at wildfire responses.</a:t>
            </a:r>
          </a:p>
          <a:p>
            <a:pPr lvl="0"/>
            <a:r>
              <a:rPr lang="en-US" dirty="0"/>
              <a:t>Describe the hazards that emergency responders face from moving vehicles at wildfire responses.</a:t>
            </a:r>
          </a:p>
          <a:p>
            <a:pPr lvl="0"/>
            <a:r>
              <a:rPr lang="en-US" dirty="0"/>
              <a:t>List contributing factors in struck-by line-of-duty deaths at wildfire responses and associated recommendations to address these contributing factors.</a:t>
            </a:r>
          </a:p>
          <a:p>
            <a:pPr lvl="0"/>
            <a:r>
              <a:rPr lang="en-US" dirty="0"/>
              <a:t>Explain how traffic incident management fits into the incident management plan.</a:t>
            </a:r>
          </a:p>
        </p:txBody>
      </p:sp>
      <p:sp>
        <p:nvSpPr>
          <p:cNvPr id="5" name="Slide Number Placeholder 3">
            <a:extLst>
              <a:ext uri="{FF2B5EF4-FFF2-40B4-BE49-F238E27FC236}">
                <a16:creationId xmlns:a16="http://schemas.microsoft.com/office/drawing/2014/main" id="{6EF5A92A-0CE1-0259-22AF-4A9B35284171}"/>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3</a:t>
            </a:fld>
            <a:endParaRPr lang="en-US" dirty="0"/>
          </a:p>
        </p:txBody>
      </p:sp>
    </p:spTree>
    <p:extLst>
      <p:ext uri="{BB962C8B-B14F-4D97-AF65-F5344CB8AC3E}">
        <p14:creationId xmlns:p14="http://schemas.microsoft.com/office/powerpoint/2010/main" val="3049618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1FE6-10B8-9125-EA95-5020AE7E1DE8}"/>
              </a:ext>
            </a:extLst>
          </p:cNvPr>
          <p:cNvSpPr>
            <a:spLocks noGrp="1"/>
          </p:cNvSpPr>
          <p:nvPr>
            <p:ph type="title"/>
          </p:nvPr>
        </p:nvSpPr>
        <p:spPr>
          <a:xfrm>
            <a:off x="207580" y="264227"/>
            <a:ext cx="11572414" cy="769992"/>
          </a:xfrm>
        </p:spPr>
        <p:txBody>
          <a:bodyPr/>
          <a:lstStyle/>
          <a:p>
            <a:r>
              <a:rPr lang="en-US" dirty="0"/>
              <a:t>Objectives</a:t>
            </a:r>
          </a:p>
        </p:txBody>
      </p:sp>
      <p:sp>
        <p:nvSpPr>
          <p:cNvPr id="3" name="Subtitle 2">
            <a:extLst>
              <a:ext uri="{FF2B5EF4-FFF2-40B4-BE49-F238E27FC236}">
                <a16:creationId xmlns:a16="http://schemas.microsoft.com/office/drawing/2014/main" id="{C6C8178F-FF11-E48C-68F4-D713C1462CD4}"/>
              </a:ext>
            </a:extLst>
          </p:cNvPr>
          <p:cNvSpPr>
            <a:spLocks noGrp="1"/>
          </p:cNvSpPr>
          <p:nvPr>
            <p:ph idx="1"/>
          </p:nvPr>
        </p:nvSpPr>
        <p:spPr>
          <a:xfrm>
            <a:off x="322263" y="1033463"/>
            <a:ext cx="10949117" cy="4351337"/>
          </a:xfrm>
        </p:spPr>
        <p:txBody>
          <a:bodyPr>
            <a:normAutofit/>
          </a:bodyPr>
          <a:lstStyle/>
          <a:p>
            <a:pPr marL="0" indent="0">
              <a:buNone/>
            </a:pPr>
            <a:r>
              <a:rPr lang="en-US" dirty="0"/>
              <a:t>At the conclusion of this session, the learner should be able to:</a:t>
            </a:r>
          </a:p>
          <a:p>
            <a:pPr lvl="0"/>
            <a:r>
              <a:rPr lang="en-US" dirty="0"/>
              <a:t>Explain the key elements of a risk assessment as it pertains to traffic incident management at wildfire responses.</a:t>
            </a:r>
          </a:p>
          <a:p>
            <a:pPr lvl="0"/>
            <a:r>
              <a:rPr lang="en-US" dirty="0"/>
              <a:t>Explain actions to take at wildfire responses to address struck-by-vehicle hazards, including traffic control and responder safety practices.</a:t>
            </a:r>
          </a:p>
          <a:p>
            <a:pPr lvl="0"/>
            <a:r>
              <a:rPr lang="en-US" dirty="0"/>
              <a:t>Describe the struck-by hazards present during evacuations and how to mitigate those hazards.</a:t>
            </a:r>
          </a:p>
          <a:p>
            <a:pPr lvl="0"/>
            <a:r>
              <a:rPr lang="en-US" dirty="0"/>
              <a:t>List takeaways for the learner's role at wildfire responses that match their responsibilities for responder safety and traffic control actions to reduce struck-by-vehicle hazards.</a:t>
            </a:r>
          </a:p>
          <a:p>
            <a:endParaRPr lang="en-US" dirty="0"/>
          </a:p>
        </p:txBody>
      </p:sp>
      <p:sp>
        <p:nvSpPr>
          <p:cNvPr id="5" name="Slide Number Placeholder 3">
            <a:extLst>
              <a:ext uri="{FF2B5EF4-FFF2-40B4-BE49-F238E27FC236}">
                <a16:creationId xmlns:a16="http://schemas.microsoft.com/office/drawing/2014/main" id="{01CE3665-D500-32A6-09AC-757A56D39BF0}"/>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4</a:t>
            </a:fld>
            <a:endParaRPr lang="en-US" dirty="0"/>
          </a:p>
        </p:txBody>
      </p:sp>
    </p:spTree>
    <p:extLst>
      <p:ext uri="{BB962C8B-B14F-4D97-AF65-F5344CB8AC3E}">
        <p14:creationId xmlns:p14="http://schemas.microsoft.com/office/powerpoint/2010/main" val="1179645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FBD6-195C-D779-19D8-8FE9AF3661E3}"/>
              </a:ext>
            </a:extLst>
          </p:cNvPr>
          <p:cNvSpPr>
            <a:spLocks noGrp="1"/>
          </p:cNvSpPr>
          <p:nvPr>
            <p:ph type="title"/>
          </p:nvPr>
        </p:nvSpPr>
        <p:spPr>
          <a:xfrm>
            <a:off x="207580" y="264227"/>
            <a:ext cx="11572414" cy="769992"/>
          </a:xfrm>
        </p:spPr>
        <p:txBody>
          <a:bodyPr>
            <a:normAutofit fontScale="90000"/>
          </a:bodyPr>
          <a:lstStyle/>
          <a:p>
            <a:r>
              <a:rPr lang="en-US" dirty="0"/>
              <a:t>Common Contributing Factors to Wildfire Traffic-Related Incidents</a:t>
            </a:r>
          </a:p>
        </p:txBody>
      </p:sp>
      <p:sp>
        <p:nvSpPr>
          <p:cNvPr id="3" name="Content Placeholder 2">
            <a:extLst>
              <a:ext uri="{FF2B5EF4-FFF2-40B4-BE49-F238E27FC236}">
                <a16:creationId xmlns:a16="http://schemas.microsoft.com/office/drawing/2014/main" id="{FD65A1A3-CB72-E287-5B4A-F1E8B9E211F5}"/>
              </a:ext>
            </a:extLst>
          </p:cNvPr>
          <p:cNvSpPr>
            <a:spLocks noGrp="1"/>
          </p:cNvSpPr>
          <p:nvPr>
            <p:ph idx="1"/>
          </p:nvPr>
        </p:nvSpPr>
        <p:spPr>
          <a:xfrm>
            <a:off x="321616" y="1034219"/>
            <a:ext cx="11446916" cy="4351338"/>
          </a:xfrm>
        </p:spPr>
        <p:txBody>
          <a:bodyPr>
            <a:normAutofit/>
          </a:bodyPr>
          <a:lstStyle/>
          <a:p>
            <a:r>
              <a:rPr lang="en-US" dirty="0"/>
              <a:t>Lack of adequate traffic controls</a:t>
            </a:r>
          </a:p>
          <a:p>
            <a:r>
              <a:rPr lang="en-US" dirty="0"/>
              <a:t>Responders standing in or traversing active roadways</a:t>
            </a:r>
          </a:p>
          <a:p>
            <a:r>
              <a:rPr lang="en-US" dirty="0"/>
              <a:t>Decreased visibility due to smoke</a:t>
            </a:r>
          </a:p>
          <a:p>
            <a:r>
              <a:rPr lang="en-US" dirty="0"/>
              <a:t>Dark or poorly lit conditions</a:t>
            </a:r>
          </a:p>
          <a:p>
            <a:r>
              <a:rPr lang="en-US" dirty="0"/>
              <a:t>Failure to assess needs</a:t>
            </a:r>
          </a:p>
          <a:p>
            <a:r>
              <a:rPr lang="en-US" dirty="0"/>
              <a:t>Failure to communicate</a:t>
            </a:r>
          </a:p>
          <a:p>
            <a:r>
              <a:rPr lang="en-US" dirty="0"/>
              <a:t>Lack of inclusion of traffic incident management </a:t>
            </a:r>
          </a:p>
          <a:p>
            <a:pPr marL="0" indent="0">
              <a:lnSpc>
                <a:spcPct val="50000"/>
              </a:lnSpc>
              <a:buNone/>
            </a:pPr>
            <a:r>
              <a:rPr lang="en-US" dirty="0"/>
              <a:t>   at the incident command level</a:t>
            </a:r>
          </a:p>
          <a:p>
            <a:endParaRPr lang="en-US" dirty="0"/>
          </a:p>
        </p:txBody>
      </p:sp>
      <p:pic>
        <p:nvPicPr>
          <p:cNvPr id="4" name="Picture 3">
            <a:extLst>
              <a:ext uri="{FF2B5EF4-FFF2-40B4-BE49-F238E27FC236}">
                <a16:creationId xmlns:a16="http://schemas.microsoft.com/office/drawing/2014/main" id="{94FCF277-238D-40A1-5D83-906341274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648" y="2671732"/>
            <a:ext cx="4645089" cy="3483817"/>
          </a:xfrm>
          <a:prstGeom prst="rect">
            <a:avLst/>
          </a:prstGeom>
          <a:ln w="50800">
            <a:solidFill>
              <a:schemeClr val="bg1"/>
            </a:solidFill>
          </a:ln>
        </p:spPr>
      </p:pic>
      <p:sp>
        <p:nvSpPr>
          <p:cNvPr id="6" name="Slide Number Placeholder 3">
            <a:extLst>
              <a:ext uri="{FF2B5EF4-FFF2-40B4-BE49-F238E27FC236}">
                <a16:creationId xmlns:a16="http://schemas.microsoft.com/office/drawing/2014/main" id="{E4127FA9-5C54-7511-3319-183ED40DD2B2}"/>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5</a:t>
            </a:fld>
            <a:endParaRPr lang="en-US" dirty="0"/>
          </a:p>
        </p:txBody>
      </p:sp>
    </p:spTree>
    <p:extLst>
      <p:ext uri="{BB962C8B-B14F-4D97-AF65-F5344CB8AC3E}">
        <p14:creationId xmlns:p14="http://schemas.microsoft.com/office/powerpoint/2010/main" val="44795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FBD6-195C-D779-19D8-8FE9AF3661E3}"/>
              </a:ext>
            </a:extLst>
          </p:cNvPr>
          <p:cNvSpPr>
            <a:spLocks noGrp="1"/>
          </p:cNvSpPr>
          <p:nvPr>
            <p:ph type="title"/>
          </p:nvPr>
        </p:nvSpPr>
        <p:spPr>
          <a:xfrm>
            <a:off x="207580" y="264227"/>
            <a:ext cx="10515600" cy="769992"/>
          </a:xfrm>
        </p:spPr>
        <p:txBody>
          <a:bodyPr/>
          <a:lstStyle/>
          <a:p>
            <a:r>
              <a:rPr lang="en-US" dirty="0"/>
              <a:t>Key Safety Considerations</a:t>
            </a:r>
          </a:p>
        </p:txBody>
      </p:sp>
      <p:sp>
        <p:nvSpPr>
          <p:cNvPr id="4" name="Content Placeholder 3">
            <a:extLst>
              <a:ext uri="{FF2B5EF4-FFF2-40B4-BE49-F238E27FC236}">
                <a16:creationId xmlns:a16="http://schemas.microsoft.com/office/drawing/2014/main" id="{680A0962-A338-BC41-6C5E-EDDD3FB9CDA2}"/>
              </a:ext>
            </a:extLst>
          </p:cNvPr>
          <p:cNvSpPr>
            <a:spLocks noGrp="1"/>
          </p:cNvSpPr>
          <p:nvPr>
            <p:ph idx="1"/>
          </p:nvPr>
        </p:nvSpPr>
        <p:spPr>
          <a:xfrm>
            <a:off x="321616" y="1034219"/>
            <a:ext cx="10697837" cy="4351338"/>
          </a:xfrm>
        </p:spPr>
        <p:txBody>
          <a:bodyPr/>
          <a:lstStyle/>
          <a:p>
            <a:r>
              <a:rPr lang="en-US" dirty="0"/>
              <a:t>Life safety is the first priority. Saving property and natural resources is the second priority.</a:t>
            </a:r>
          </a:p>
          <a:p>
            <a:r>
              <a:rPr lang="en-US" dirty="0"/>
              <a:t>Know where escape routes and safety zones are.</a:t>
            </a:r>
          </a:p>
          <a:p>
            <a:r>
              <a:rPr lang="en-US" dirty="0"/>
              <a:t>Maintain situational awareness:</a:t>
            </a:r>
          </a:p>
          <a:p>
            <a:pPr lvl="1"/>
            <a:r>
              <a:rPr lang="en-US" dirty="0"/>
              <a:t>Fire development</a:t>
            </a:r>
          </a:p>
          <a:p>
            <a:pPr lvl="1"/>
            <a:r>
              <a:rPr lang="en-US" dirty="0"/>
              <a:t>Access/retreat areas</a:t>
            </a:r>
          </a:p>
          <a:p>
            <a:r>
              <a:rPr lang="en-US" dirty="0"/>
              <a:t>Keep an eye on potential problem areas.</a:t>
            </a:r>
          </a:p>
          <a:p>
            <a:r>
              <a:rPr lang="en-US" dirty="0"/>
              <a:t>Know and adhere to equipment placement guidelines.</a:t>
            </a:r>
          </a:p>
          <a:p>
            <a:r>
              <a:rPr lang="en-US" dirty="0"/>
              <a:t>Establish strong communications with all involved agencies.</a:t>
            </a:r>
          </a:p>
          <a:p>
            <a:endParaRPr lang="en-US" dirty="0"/>
          </a:p>
        </p:txBody>
      </p:sp>
      <p:sp>
        <p:nvSpPr>
          <p:cNvPr id="5" name="Slide Number Placeholder 3">
            <a:extLst>
              <a:ext uri="{FF2B5EF4-FFF2-40B4-BE49-F238E27FC236}">
                <a16:creationId xmlns:a16="http://schemas.microsoft.com/office/drawing/2014/main" id="{EC5FAC03-7183-5C48-0695-0A79EBF73EE2}"/>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6</a:t>
            </a:fld>
            <a:endParaRPr lang="en-US" dirty="0"/>
          </a:p>
        </p:txBody>
      </p:sp>
      <p:pic>
        <p:nvPicPr>
          <p:cNvPr id="6" name="Picture 5" descr="A yellow sign with black text&#10;&#10;Description automatically generated">
            <a:extLst>
              <a:ext uri="{FF2B5EF4-FFF2-40B4-BE49-F238E27FC236}">
                <a16:creationId xmlns:a16="http://schemas.microsoft.com/office/drawing/2014/main" id="{456F8A46-C179-6429-27A0-6FAABE4B3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975" y="1494064"/>
            <a:ext cx="3869871" cy="3869871"/>
          </a:xfrm>
          <a:prstGeom prst="rect">
            <a:avLst/>
          </a:prstGeom>
        </p:spPr>
      </p:pic>
    </p:spTree>
    <p:extLst>
      <p:ext uri="{BB962C8B-B14F-4D97-AF65-F5344CB8AC3E}">
        <p14:creationId xmlns:p14="http://schemas.microsoft.com/office/powerpoint/2010/main" val="1240243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FBD6-195C-D779-19D8-8FE9AF3661E3}"/>
              </a:ext>
            </a:extLst>
          </p:cNvPr>
          <p:cNvSpPr>
            <a:spLocks noGrp="1"/>
          </p:cNvSpPr>
          <p:nvPr>
            <p:ph type="title"/>
          </p:nvPr>
        </p:nvSpPr>
        <p:spPr>
          <a:xfrm>
            <a:off x="207580" y="264227"/>
            <a:ext cx="11572414" cy="769992"/>
          </a:xfrm>
        </p:spPr>
        <p:txBody>
          <a:bodyPr/>
          <a:lstStyle/>
          <a:p>
            <a:r>
              <a:rPr lang="en-US" dirty="0"/>
              <a:t>Heads Up</a:t>
            </a:r>
          </a:p>
        </p:txBody>
      </p:sp>
      <p:sp>
        <p:nvSpPr>
          <p:cNvPr id="11" name="Content Placeholder 10">
            <a:extLst>
              <a:ext uri="{FF2B5EF4-FFF2-40B4-BE49-F238E27FC236}">
                <a16:creationId xmlns:a16="http://schemas.microsoft.com/office/drawing/2014/main" id="{1B620A32-90CA-AF89-DC04-E823C9DCE2AE}"/>
              </a:ext>
            </a:extLst>
          </p:cNvPr>
          <p:cNvSpPr>
            <a:spLocks noGrp="1"/>
          </p:cNvSpPr>
          <p:nvPr>
            <p:ph idx="1"/>
          </p:nvPr>
        </p:nvSpPr>
        <p:spPr>
          <a:xfrm>
            <a:off x="321616" y="1034219"/>
            <a:ext cx="5527391" cy="4351338"/>
          </a:xfrm>
        </p:spPr>
        <p:txBody>
          <a:bodyPr/>
          <a:lstStyle/>
          <a:p>
            <a:r>
              <a:rPr lang="en-US" dirty="0"/>
              <a:t>Fire development</a:t>
            </a:r>
          </a:p>
          <a:p>
            <a:r>
              <a:rPr lang="en-US" dirty="0"/>
              <a:t>Weather</a:t>
            </a:r>
          </a:p>
          <a:p>
            <a:r>
              <a:rPr lang="en-US" dirty="0"/>
              <a:t>Poor access and traffic congestion</a:t>
            </a:r>
          </a:p>
          <a:p>
            <a:r>
              <a:rPr lang="en-US" dirty="0"/>
              <a:t>Dangerous road and bridge conditions</a:t>
            </a:r>
          </a:p>
          <a:p>
            <a:r>
              <a:rPr lang="en-US" dirty="0"/>
              <a:t>Power lines, flammable tanks, and other hazards</a:t>
            </a:r>
          </a:p>
        </p:txBody>
      </p:sp>
      <p:pic>
        <p:nvPicPr>
          <p:cNvPr id="4" name="Picture 3">
            <a:extLst>
              <a:ext uri="{FF2B5EF4-FFF2-40B4-BE49-F238E27FC236}">
                <a16:creationId xmlns:a16="http://schemas.microsoft.com/office/drawing/2014/main" id="{19617FE2-7F32-C561-13E2-F8B5F392A458}"/>
              </a:ext>
            </a:extLst>
          </p:cNvPr>
          <p:cNvPicPr>
            <a:picLocks noChangeAspect="1"/>
          </p:cNvPicPr>
          <p:nvPr/>
        </p:nvPicPr>
        <p:blipFill rotWithShape="1">
          <a:blip r:embed="rId3">
            <a:extLst>
              <a:ext uri="{28A0092B-C50C-407E-A947-70E740481C1C}">
                <a14:useLocalDpi xmlns:a14="http://schemas.microsoft.com/office/drawing/2010/main" val="0"/>
              </a:ext>
            </a:extLst>
          </a:blip>
          <a:srcRect l="7746" t="9152"/>
          <a:stretch/>
        </p:blipFill>
        <p:spPr>
          <a:xfrm>
            <a:off x="6957082" y="2352991"/>
            <a:ext cx="4925103" cy="3637531"/>
          </a:xfrm>
          <a:prstGeom prst="rect">
            <a:avLst/>
          </a:prstGeom>
          <a:ln w="50800">
            <a:solidFill>
              <a:schemeClr val="bg1"/>
            </a:solidFill>
          </a:ln>
        </p:spPr>
      </p:pic>
      <p:sp>
        <p:nvSpPr>
          <p:cNvPr id="9" name="TextBox 8">
            <a:extLst>
              <a:ext uri="{FF2B5EF4-FFF2-40B4-BE49-F238E27FC236}">
                <a16:creationId xmlns:a16="http://schemas.microsoft.com/office/drawing/2014/main" id="{29AACB3C-2564-5AA4-4A32-3A095D91CF56}"/>
              </a:ext>
            </a:extLst>
          </p:cNvPr>
          <p:cNvSpPr txBox="1"/>
          <p:nvPr/>
        </p:nvSpPr>
        <p:spPr>
          <a:xfrm>
            <a:off x="8976048" y="6073285"/>
            <a:ext cx="3029357" cy="261610"/>
          </a:xfrm>
          <a:prstGeom prst="rect">
            <a:avLst/>
          </a:prstGeom>
          <a:noFill/>
        </p:spPr>
        <p:txBody>
          <a:bodyPr wrap="square">
            <a:spAutoFit/>
          </a:bodyPr>
          <a:lstStyle/>
          <a:p>
            <a:pPr marL="0" indent="0">
              <a:buFont typeface="Arial" panose="020B0604020202020204" pitchFamily="34" charset="0"/>
              <a:buNone/>
            </a:pPr>
            <a:r>
              <a:rPr lang="en-US" sz="1100" dirty="0">
                <a:latin typeface="Arial" panose="020B0604020202020204" pitchFamily="34" charset="0"/>
                <a:ea typeface="Open Sans" panose="020B0606030504020204" pitchFamily="34" charset="0"/>
                <a:cs typeface="Arial" panose="020B0604020202020204" pitchFamily="34" charset="0"/>
              </a:rPr>
              <a:t>Photo credit: National Interagency Fire Center</a:t>
            </a:r>
          </a:p>
        </p:txBody>
      </p:sp>
      <p:sp>
        <p:nvSpPr>
          <p:cNvPr id="5" name="Slide Number Placeholder 3">
            <a:extLst>
              <a:ext uri="{FF2B5EF4-FFF2-40B4-BE49-F238E27FC236}">
                <a16:creationId xmlns:a16="http://schemas.microsoft.com/office/drawing/2014/main" id="{1DED6289-BFA9-16DC-D4D4-9F8DCD7531FB}"/>
              </a:ext>
            </a:extLst>
          </p:cNvPr>
          <p:cNvSpPr txBox="1">
            <a:spLocks/>
          </p:cNvSpPr>
          <p:nvPr/>
        </p:nvSpPr>
        <p:spPr>
          <a:xfrm>
            <a:off x="11561844" y="6391900"/>
            <a:ext cx="425002" cy="272767"/>
          </a:xfrm>
          <a:prstGeom prst="rect">
            <a:avLst/>
          </a:prstGeom>
        </p:spPr>
        <p:txBody>
          <a:bodyPr/>
          <a:lstStyle>
            <a:defPPr>
              <a:defRPr lang="en-US"/>
            </a:defPPr>
            <a:lvl1pPr marL="0" algn="ctr" defTabSz="914400" rtl="0" eaLnBrk="1" latinLnBrk="0" hangingPunct="1">
              <a:defRPr sz="11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ADA041-CA97-4E5C-A3B6-D687AF6078DD}" type="slidenum">
              <a:rPr lang="en-US" smtClean="0"/>
              <a:pPr/>
              <a:t>7</a:t>
            </a:fld>
            <a:endParaRPr lang="en-US" dirty="0"/>
          </a:p>
        </p:txBody>
      </p:sp>
    </p:spTree>
    <p:extLst>
      <p:ext uri="{BB962C8B-B14F-4D97-AF65-F5344CB8AC3E}">
        <p14:creationId xmlns:p14="http://schemas.microsoft.com/office/powerpoint/2010/main" val="1819481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FBD6-195C-D779-19D8-8FE9AF3661E3}"/>
              </a:ext>
            </a:extLst>
          </p:cNvPr>
          <p:cNvSpPr>
            <a:spLocks noGrp="1"/>
          </p:cNvSpPr>
          <p:nvPr>
            <p:ph type="title"/>
          </p:nvPr>
        </p:nvSpPr>
        <p:spPr>
          <a:xfrm>
            <a:off x="207580" y="264227"/>
            <a:ext cx="11572414" cy="769992"/>
          </a:xfrm>
        </p:spPr>
        <p:txBody>
          <a:bodyPr>
            <a:normAutofit/>
          </a:bodyPr>
          <a:lstStyle/>
          <a:p>
            <a:r>
              <a:rPr lang="en-US" dirty="0"/>
              <a:t>Avoiding and Mitigating Wildfire Traffic-Related Incidents</a:t>
            </a:r>
          </a:p>
        </p:txBody>
      </p:sp>
      <p:sp>
        <p:nvSpPr>
          <p:cNvPr id="3" name="Content Placeholder 2">
            <a:extLst>
              <a:ext uri="{FF2B5EF4-FFF2-40B4-BE49-F238E27FC236}">
                <a16:creationId xmlns:a16="http://schemas.microsoft.com/office/drawing/2014/main" id="{FD65A1A3-CB72-E287-5B4A-F1E8B9E211F5}"/>
              </a:ext>
            </a:extLst>
          </p:cNvPr>
          <p:cNvSpPr>
            <a:spLocks noGrp="1"/>
          </p:cNvSpPr>
          <p:nvPr>
            <p:ph idx="1"/>
          </p:nvPr>
        </p:nvSpPr>
        <p:spPr>
          <a:xfrm>
            <a:off x="321616" y="1034219"/>
            <a:ext cx="11446916" cy="4351338"/>
          </a:xfrm>
        </p:spPr>
        <p:txBody>
          <a:bodyPr>
            <a:normAutofit/>
          </a:bodyPr>
          <a:lstStyle/>
          <a:p>
            <a:r>
              <a:rPr lang="en-US" dirty="0"/>
              <a:t>Cooperative interagency planning for safe operations prior to an incident:</a:t>
            </a:r>
          </a:p>
          <a:p>
            <a:pPr lvl="1"/>
            <a:r>
              <a:rPr lang="en-US" dirty="0"/>
              <a:t>Policies</a:t>
            </a:r>
          </a:p>
          <a:p>
            <a:pPr lvl="1"/>
            <a:r>
              <a:rPr lang="en-US" dirty="0"/>
              <a:t>Response procedures</a:t>
            </a:r>
          </a:p>
          <a:p>
            <a:pPr lvl="1"/>
            <a:r>
              <a:rPr lang="en-US" dirty="0"/>
              <a:t>Resource allocation</a:t>
            </a:r>
          </a:p>
          <a:p>
            <a:pPr lvl="1"/>
            <a:r>
              <a:rPr lang="en-US" dirty="0"/>
              <a:t>Training</a:t>
            </a:r>
          </a:p>
          <a:p>
            <a:pPr lvl="1"/>
            <a:r>
              <a:rPr lang="en-US" dirty="0"/>
              <a:t>Contingencies</a:t>
            </a:r>
          </a:p>
          <a:p>
            <a:r>
              <a:rPr lang="en-US" dirty="0"/>
              <a:t>Command assignment of traffic control actions                                                                                (IAP, safety plan).</a:t>
            </a:r>
          </a:p>
          <a:p>
            <a:r>
              <a:rPr lang="en-US" dirty="0"/>
              <a:t>For traffic control implementation, </a:t>
            </a:r>
          </a:p>
          <a:p>
            <a:pPr marL="0" indent="0">
              <a:lnSpc>
                <a:spcPct val="50000"/>
              </a:lnSpc>
              <a:buNone/>
            </a:pPr>
            <a:r>
              <a:rPr lang="en-US" dirty="0"/>
              <a:t>   determine what, how, when, and who.</a:t>
            </a:r>
          </a:p>
          <a:p>
            <a:r>
              <a:rPr lang="en-US" dirty="0"/>
              <a:t>Plan for contingencies.</a:t>
            </a:r>
          </a:p>
          <a:p>
            <a:endParaRPr lang="en-US" dirty="0"/>
          </a:p>
        </p:txBody>
      </p:sp>
      <p:pic>
        <p:nvPicPr>
          <p:cNvPr id="5" name="Picture 4">
            <a:extLst>
              <a:ext uri="{FF2B5EF4-FFF2-40B4-BE49-F238E27FC236}">
                <a16:creationId xmlns:a16="http://schemas.microsoft.com/office/drawing/2014/main" id="{30E9A8CD-8E82-545B-9B6B-C7D99A594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064" y="2309648"/>
            <a:ext cx="4849520" cy="3233013"/>
          </a:xfrm>
          <a:prstGeom prst="rect">
            <a:avLst/>
          </a:prstGeom>
          <a:ln w="50800">
            <a:solidFill>
              <a:schemeClr val="bg1"/>
            </a:solidFill>
          </a:ln>
        </p:spPr>
      </p:pic>
      <p:sp>
        <p:nvSpPr>
          <p:cNvPr id="6" name="Slide Number Placeholder 3">
            <a:extLst>
              <a:ext uri="{FF2B5EF4-FFF2-40B4-BE49-F238E27FC236}">
                <a16:creationId xmlns:a16="http://schemas.microsoft.com/office/drawing/2014/main" id="{B8B4367B-002E-C389-12F7-D8852B6A2B47}"/>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8</a:t>
            </a:fld>
            <a:endParaRPr lang="en-US" dirty="0"/>
          </a:p>
        </p:txBody>
      </p:sp>
    </p:spTree>
    <p:extLst>
      <p:ext uri="{BB962C8B-B14F-4D97-AF65-F5344CB8AC3E}">
        <p14:creationId xmlns:p14="http://schemas.microsoft.com/office/powerpoint/2010/main" val="1527760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FBD6-195C-D779-19D8-8FE9AF3661E3}"/>
              </a:ext>
            </a:extLst>
          </p:cNvPr>
          <p:cNvSpPr>
            <a:spLocks noGrp="1"/>
          </p:cNvSpPr>
          <p:nvPr>
            <p:ph type="title"/>
          </p:nvPr>
        </p:nvSpPr>
        <p:spPr>
          <a:xfrm>
            <a:off x="207580" y="264227"/>
            <a:ext cx="10515600" cy="769992"/>
          </a:xfrm>
        </p:spPr>
        <p:txBody>
          <a:bodyPr>
            <a:normAutofit fontScale="90000"/>
          </a:bodyPr>
          <a:lstStyle/>
          <a:p>
            <a:r>
              <a:rPr lang="en-US" dirty="0"/>
              <a:t>Addressing Contributing Factors at the Organizational Level</a:t>
            </a:r>
          </a:p>
        </p:txBody>
      </p:sp>
      <p:sp>
        <p:nvSpPr>
          <p:cNvPr id="3" name="Content Placeholder 2">
            <a:extLst>
              <a:ext uri="{FF2B5EF4-FFF2-40B4-BE49-F238E27FC236}">
                <a16:creationId xmlns:a16="http://schemas.microsoft.com/office/drawing/2014/main" id="{FD65A1A3-CB72-E287-5B4A-F1E8B9E211F5}"/>
              </a:ext>
            </a:extLst>
          </p:cNvPr>
          <p:cNvSpPr>
            <a:spLocks noGrp="1"/>
          </p:cNvSpPr>
          <p:nvPr>
            <p:ph idx="1"/>
          </p:nvPr>
        </p:nvSpPr>
        <p:spPr>
          <a:xfrm>
            <a:off x="322263" y="1033463"/>
            <a:ext cx="7201155" cy="4351337"/>
          </a:xfrm>
        </p:spPr>
        <p:txBody>
          <a:bodyPr>
            <a:normAutofit/>
          </a:bodyPr>
          <a:lstStyle/>
          <a:p>
            <a:pPr lvl="0"/>
            <a:r>
              <a:rPr lang="en-US" dirty="0"/>
              <a:t>Evaluate department training, equipment, and procedures to determine with respect to operations on/near roadways and traffic control.</a:t>
            </a:r>
          </a:p>
          <a:p>
            <a:pPr lvl="0"/>
            <a:r>
              <a:rPr lang="en-US" dirty="0"/>
              <a:t>Establish an agreement and pre-incident plans with partner agencies who can provide traffic control.</a:t>
            </a:r>
          </a:p>
          <a:p>
            <a:pPr lvl="0"/>
            <a:r>
              <a:rPr lang="en-US" dirty="0"/>
              <a:t>Engage in public education about safe driving practices near wildfire scenes.</a:t>
            </a:r>
          </a:p>
          <a:p>
            <a:pPr lvl="0"/>
            <a:r>
              <a:rPr lang="en-US" dirty="0"/>
              <a:t>Know what advance warning methods are available.</a:t>
            </a:r>
          </a:p>
        </p:txBody>
      </p:sp>
      <p:pic>
        <p:nvPicPr>
          <p:cNvPr id="6" name="Picture 5" descr="A person pointing at a graph on a bulletin board&#10;&#10;Description automatically generated">
            <a:extLst>
              <a:ext uri="{FF2B5EF4-FFF2-40B4-BE49-F238E27FC236}">
                <a16:creationId xmlns:a16="http://schemas.microsoft.com/office/drawing/2014/main" id="{415DF23E-1C80-49F4-9065-AEB0D51C2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418" y="1571351"/>
            <a:ext cx="4346319" cy="2895020"/>
          </a:xfrm>
          <a:prstGeom prst="rect">
            <a:avLst/>
          </a:prstGeom>
          <a:ln w="50800">
            <a:solidFill>
              <a:schemeClr val="bg1"/>
            </a:solidFill>
          </a:ln>
        </p:spPr>
      </p:pic>
      <p:sp>
        <p:nvSpPr>
          <p:cNvPr id="8" name="TextBox 7">
            <a:extLst>
              <a:ext uri="{FF2B5EF4-FFF2-40B4-BE49-F238E27FC236}">
                <a16:creationId xmlns:a16="http://schemas.microsoft.com/office/drawing/2014/main" id="{CD54D4A5-6990-5F0E-6436-FAFF4B5123CD}"/>
              </a:ext>
            </a:extLst>
          </p:cNvPr>
          <p:cNvSpPr txBox="1"/>
          <p:nvPr/>
        </p:nvSpPr>
        <p:spPr>
          <a:xfrm>
            <a:off x="8976048" y="4554526"/>
            <a:ext cx="3029357" cy="261610"/>
          </a:xfrm>
          <a:prstGeom prst="rect">
            <a:avLst/>
          </a:prstGeom>
          <a:noFill/>
        </p:spPr>
        <p:txBody>
          <a:bodyPr wrap="square">
            <a:spAutoFit/>
          </a:bodyPr>
          <a:lstStyle/>
          <a:p>
            <a:pPr marL="0" indent="0">
              <a:buFont typeface="Arial" panose="020B0604020202020204" pitchFamily="34" charset="0"/>
              <a:buNone/>
            </a:pPr>
            <a:r>
              <a:rPr lang="en-US" sz="1100" dirty="0">
                <a:latin typeface="Arial" panose="020B0604020202020204" pitchFamily="34" charset="0"/>
                <a:ea typeface="Open Sans" panose="020B0606030504020204" pitchFamily="34" charset="0"/>
                <a:cs typeface="Arial" panose="020B0604020202020204" pitchFamily="34" charset="0"/>
              </a:rPr>
              <a:t>Photo credit: National Interagency Fire Center</a:t>
            </a:r>
          </a:p>
        </p:txBody>
      </p:sp>
      <p:sp>
        <p:nvSpPr>
          <p:cNvPr id="5" name="Slide Number Placeholder 3">
            <a:extLst>
              <a:ext uri="{FF2B5EF4-FFF2-40B4-BE49-F238E27FC236}">
                <a16:creationId xmlns:a16="http://schemas.microsoft.com/office/drawing/2014/main" id="{7FAFFC62-3489-7801-F8DB-E0B6C494CA3D}"/>
              </a:ext>
            </a:extLst>
          </p:cNvPr>
          <p:cNvSpPr>
            <a:spLocks noGrp="1"/>
          </p:cNvSpPr>
          <p:nvPr>
            <p:ph type="sldNum" sz="quarter" idx="12"/>
          </p:nvPr>
        </p:nvSpPr>
        <p:spPr>
          <a:xfrm>
            <a:off x="11561844" y="6391900"/>
            <a:ext cx="425002" cy="272767"/>
          </a:xfrm>
        </p:spPr>
        <p:txBody>
          <a:bodyPr/>
          <a:lstStyle/>
          <a:p>
            <a:fld id="{52ADA041-CA97-4E5C-A3B6-D687AF6078DD}" type="slidenum">
              <a:rPr lang="en-US" smtClean="0"/>
              <a:t>9</a:t>
            </a:fld>
            <a:endParaRPr lang="en-US" dirty="0"/>
          </a:p>
        </p:txBody>
      </p:sp>
    </p:spTree>
    <p:extLst>
      <p:ext uri="{BB962C8B-B14F-4D97-AF65-F5344CB8AC3E}">
        <p14:creationId xmlns:p14="http://schemas.microsoft.com/office/powerpoint/2010/main" val="1452971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18310</TotalTime>
  <Words>3058</Words>
  <Application>Microsoft Macintosh PowerPoint</Application>
  <PresentationFormat>Widescreen</PresentationFormat>
  <Paragraphs>285</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Black</vt:lpstr>
      <vt:lpstr>Calibri</vt:lpstr>
      <vt:lpstr>Open Sans</vt:lpstr>
      <vt:lpstr>Symbol</vt:lpstr>
      <vt:lpstr>Times New Roman</vt:lpstr>
      <vt:lpstr>Office Theme</vt:lpstr>
      <vt:lpstr>Traffic Incident Management at Wildfires</vt:lpstr>
      <vt:lpstr>Traffic Incident Management (TIM) Defined</vt:lpstr>
      <vt:lpstr>Objectives</vt:lpstr>
      <vt:lpstr>Objectives</vt:lpstr>
      <vt:lpstr>Common Contributing Factors to Wildfire Traffic-Related Incidents</vt:lpstr>
      <vt:lpstr>Key Safety Considerations</vt:lpstr>
      <vt:lpstr>Heads Up</vt:lpstr>
      <vt:lpstr>Avoiding and Mitigating Wildfire Traffic-Related Incidents</vt:lpstr>
      <vt:lpstr>Addressing Contributing Factors at the Organizational Level</vt:lpstr>
      <vt:lpstr>Recommended Responder Actions: Operations</vt:lpstr>
      <vt:lpstr>Recommended Responder Actions: Operations</vt:lpstr>
      <vt:lpstr>Recommended Responder Actions: Training and Equipment</vt:lpstr>
      <vt:lpstr>Effective Traffic Management Requires…</vt:lpstr>
      <vt:lpstr>Effective Traffic Management Requires…</vt:lpstr>
      <vt:lpstr>Incident Command</vt:lpstr>
      <vt:lpstr>Incident Command</vt:lpstr>
      <vt:lpstr>Basic Traffic Control Practices for Safe Operations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Incident Management at Wildland Fires</dc:title>
  <dc:creator>Bill</dc:creator>
  <cp:lastModifiedBy>Microsoft Office User</cp:lastModifiedBy>
  <cp:revision>54</cp:revision>
  <cp:lastPrinted>2023-04-28T18:58:49Z</cp:lastPrinted>
  <dcterms:created xsi:type="dcterms:W3CDTF">2023-04-19T20:53:00Z</dcterms:created>
  <dcterms:modified xsi:type="dcterms:W3CDTF">2024-04-24T16:06:03Z</dcterms:modified>
</cp:coreProperties>
</file>