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16"/>
  </p:notesMasterIdLst>
  <p:sldIdLst>
    <p:sldId id="264" r:id="rId2"/>
    <p:sldId id="284" r:id="rId3"/>
    <p:sldId id="285" r:id="rId4"/>
    <p:sldId id="267" r:id="rId5"/>
    <p:sldId id="269" r:id="rId6"/>
    <p:sldId id="268" r:id="rId7"/>
    <p:sldId id="271" r:id="rId8"/>
    <p:sldId id="265" r:id="rId9"/>
    <p:sldId id="258" r:id="rId10"/>
    <p:sldId id="259" r:id="rId11"/>
    <p:sldId id="272" r:id="rId12"/>
    <p:sldId id="283" r:id="rId13"/>
    <p:sldId id="286" r:id="rId14"/>
    <p:sldId id="287" r:id="rId1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4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78186" autoAdjust="0"/>
  </p:normalViewPr>
  <p:slideViewPr>
    <p:cSldViewPr snapToGrid="0">
      <p:cViewPr varScale="1">
        <p:scale>
          <a:sx n="125" d="100"/>
          <a:sy n="125" d="100"/>
        </p:scale>
        <p:origin x="1152" y="10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96D9F9F-CCC8-43B4-A3F9-C307DD34D485}" type="datetimeFigureOut">
              <a:rPr lang="en-US" smtClean="0"/>
              <a:t>9/30/2024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194940A-358E-4A43-9CDB-463FAE527D6B}" type="slidenum">
              <a:rPr lang="en-US" smtClean="0"/>
              <a:t>‹#›</a:t>
            </a:fld>
            <a:endParaRPr lang="en-US"/>
          </a:p>
        </p:txBody>
      </p:sp>
    </p:spTree>
    <p:extLst>
      <p:ext uri="{BB962C8B-B14F-4D97-AF65-F5344CB8AC3E}">
        <p14:creationId xmlns:p14="http://schemas.microsoft.com/office/powerpoint/2010/main" val="2812000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learning.respondersafety.com/"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learning.respondersafety.com/Training_Programs/Wildland-Fires-and-Traffic-Management.aspx"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respondersafety.com/training/backing-up-emergency-vehicle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FF0000"/>
                </a:solidFill>
                <a:effectLst/>
                <a:latin typeface="Open Sans" panose="020B0606030504020204" pitchFamily="34" charset="0"/>
                <a:ea typeface="Calibri" panose="020F0502020204030204" pitchFamily="34" charset="0"/>
                <a:cs typeface="Times New Roman" panose="02020603050405020304" pitchFamily="18" charset="0"/>
              </a:rPr>
              <a:t>These practices relate to wildland incidents and associated challenges of fire size, fire movement related to factors like topography and wind including sudden shifts in fire direction, evacuating residents, conflicting traffic movement (as responders move into areas residents are moving out of), smoke obscuration, and similar behavioral or fire/smoke movement situations.</a:t>
            </a:r>
            <a:r>
              <a:rPr lang="en-US"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7194940A-358E-4A43-9CDB-463FAE527D6B}" type="slidenum">
              <a:rPr lang="en-US" smtClean="0"/>
              <a:t>1</a:t>
            </a:fld>
            <a:endParaRPr lang="en-US"/>
          </a:p>
        </p:txBody>
      </p:sp>
    </p:spTree>
    <p:extLst>
      <p:ext uri="{BB962C8B-B14F-4D97-AF65-F5344CB8AC3E}">
        <p14:creationId xmlns:p14="http://schemas.microsoft.com/office/powerpoint/2010/main" val="4152165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15000"/>
              </a:lnSpc>
              <a:spcBef>
                <a:spcPts val="0"/>
              </a:spcBef>
              <a:spcAft>
                <a:spcPts val="1000"/>
              </a:spcAft>
            </a:pPr>
            <a:r>
              <a:rPr lang="en-US" sz="1200" dirty="0">
                <a:solidFill>
                  <a:srgbClr val="5C6670"/>
                </a:solidFill>
                <a:effectLst/>
                <a:latin typeface="+mn-lt"/>
                <a:ea typeface="Trebuchet MS" panose="020B0603020202020204" pitchFamily="34" charset="0"/>
                <a:cs typeface="Times New Roman" panose="02020603050405020304" pitchFamily="18" charset="0"/>
              </a:rPr>
              <a:t>The topics and guidelines discussed in </a:t>
            </a:r>
            <a:r>
              <a:rPr lang="en-US" sz="1200" b="1" i="1" dirty="0">
                <a:effectLst/>
                <a:latin typeface="Open Sans" panose="020B0606030504020204" pitchFamily="34" charset="0"/>
                <a:ea typeface="Times New Roman" panose="02020603050405020304" pitchFamily="18" charset="0"/>
                <a:cs typeface="Times New Roman" panose="02020603050405020304" pitchFamily="18" charset="0"/>
              </a:rPr>
              <a:t>Protecting Emergency Responders from Moving Vehicles During Wildfire Responses</a:t>
            </a:r>
            <a:r>
              <a:rPr lang="en-US" sz="1200" b="1" i="1" dirty="0">
                <a:solidFill>
                  <a:srgbClr val="5C6670"/>
                </a:solidFill>
                <a:effectLst/>
                <a:latin typeface="+mn-lt"/>
                <a:ea typeface="Times New Roman" panose="02020603050405020304" pitchFamily="18" charset="0"/>
                <a:cs typeface="Times New Roman" panose="02020603050405020304" pitchFamily="18" charset="0"/>
              </a:rPr>
              <a:t> </a:t>
            </a:r>
            <a:r>
              <a:rPr lang="en-US" sz="1200" dirty="0">
                <a:solidFill>
                  <a:srgbClr val="5C6670"/>
                </a:solidFill>
                <a:effectLst/>
                <a:latin typeface="+mn-lt"/>
                <a:ea typeface="Trebuchet MS" panose="020B0603020202020204" pitchFamily="34" charset="0"/>
                <a:cs typeface="Times New Roman" panose="02020603050405020304" pitchFamily="18" charset="0"/>
              </a:rPr>
              <a:t>are written to align with the core principals of the National Incident Management System (NIMS) and Incident Command System (ICS). Traffic Incident Management (TIM) integrates the transportation professional into NIMS and ICS. Of particular note are ICS Form 201 and ICS Form 202.</a:t>
            </a:r>
          </a:p>
          <a:p>
            <a:pPr marL="0" marR="0" algn="just">
              <a:lnSpc>
                <a:spcPct val="115000"/>
              </a:lnSpc>
              <a:spcBef>
                <a:spcPts val="0"/>
              </a:spcBef>
              <a:spcAft>
                <a:spcPts val="1000"/>
              </a:spcAft>
            </a:pPr>
            <a:endParaRPr lang="en-US" sz="1200" dirty="0">
              <a:solidFill>
                <a:srgbClr val="5C6670"/>
              </a:solidFill>
              <a:effectLst/>
              <a:latin typeface="+mn-lt"/>
              <a:ea typeface="Trebuchet MS" panose="020B0603020202020204" pitchFamily="34" charset="0"/>
              <a:cs typeface="Times New Roman" panose="02020603050405020304" pitchFamily="18" charset="0"/>
            </a:endParaRPr>
          </a:p>
          <a:p>
            <a:pPr marL="0" marR="0" algn="just">
              <a:lnSpc>
                <a:spcPct val="115000"/>
              </a:lnSpc>
              <a:spcBef>
                <a:spcPts val="0"/>
              </a:spcBef>
              <a:spcAft>
                <a:spcPts val="1000"/>
              </a:spcAft>
            </a:pPr>
            <a:r>
              <a:rPr lang="en-US" sz="1200" dirty="0">
                <a:solidFill>
                  <a:srgbClr val="5C6670"/>
                </a:solidFill>
                <a:effectLst/>
                <a:latin typeface="+mn-lt"/>
                <a:ea typeface="Trebuchet MS" panose="020B0603020202020204" pitchFamily="34" charset="0"/>
                <a:cs typeface="Times New Roman" panose="02020603050405020304" pitchFamily="18" charset="0"/>
              </a:rPr>
              <a:t>While maintaining or restoring traffic flow is the transportation profession’s goal, traffic incident response priorities include:</a:t>
            </a:r>
          </a:p>
          <a:p>
            <a:pPr marL="342900" marR="0" lvl="0" indent="-342900" algn="just">
              <a:lnSpc>
                <a:spcPct val="115000"/>
              </a:lnSpc>
              <a:spcBef>
                <a:spcPts val="0"/>
              </a:spcBef>
              <a:spcAft>
                <a:spcPts val="0"/>
              </a:spcAft>
              <a:buFont typeface="+mj-lt"/>
              <a:buAutoNum type="arabicPeriod"/>
            </a:pPr>
            <a:r>
              <a:rPr lang="en-US" sz="1200" dirty="0">
                <a:solidFill>
                  <a:srgbClr val="5C6670"/>
                </a:solidFill>
                <a:effectLst/>
                <a:latin typeface="+mn-lt"/>
                <a:ea typeface="Trebuchet MS" panose="020B0603020202020204" pitchFamily="34" charset="0"/>
                <a:cs typeface="Times New Roman" panose="02020603050405020304" pitchFamily="18" charset="0"/>
              </a:rPr>
              <a:t>Life Safety</a:t>
            </a:r>
          </a:p>
          <a:p>
            <a:pPr marL="342900" marR="0" lvl="0" indent="-342900" algn="just">
              <a:lnSpc>
                <a:spcPct val="115000"/>
              </a:lnSpc>
              <a:spcBef>
                <a:spcPts val="0"/>
              </a:spcBef>
              <a:spcAft>
                <a:spcPts val="0"/>
              </a:spcAft>
              <a:buFont typeface="+mj-lt"/>
              <a:buAutoNum type="arabicPeriod"/>
            </a:pPr>
            <a:r>
              <a:rPr lang="en-US" sz="1200" dirty="0">
                <a:solidFill>
                  <a:srgbClr val="5C6670"/>
                </a:solidFill>
                <a:effectLst/>
                <a:latin typeface="+mn-lt"/>
                <a:ea typeface="Trebuchet MS" panose="020B0603020202020204" pitchFamily="34" charset="0"/>
                <a:cs typeface="Times New Roman" panose="02020603050405020304" pitchFamily="18" charset="0"/>
              </a:rPr>
              <a:t>Incident stabilization</a:t>
            </a:r>
          </a:p>
          <a:p>
            <a:pPr marL="342900" marR="0" lvl="0" indent="-342900" algn="just">
              <a:lnSpc>
                <a:spcPct val="115000"/>
              </a:lnSpc>
              <a:spcBef>
                <a:spcPts val="0"/>
              </a:spcBef>
              <a:spcAft>
                <a:spcPts val="0"/>
              </a:spcAft>
              <a:buFont typeface="+mj-lt"/>
              <a:buAutoNum type="arabicPeriod"/>
            </a:pPr>
            <a:r>
              <a:rPr lang="en-US" sz="1200" dirty="0">
                <a:solidFill>
                  <a:srgbClr val="5C6670"/>
                </a:solidFill>
                <a:effectLst/>
                <a:latin typeface="+mn-lt"/>
                <a:ea typeface="Trebuchet MS" panose="020B0603020202020204" pitchFamily="34" charset="0"/>
                <a:cs typeface="Times New Roman" panose="02020603050405020304" pitchFamily="18" charset="0"/>
              </a:rPr>
              <a:t>Preservation of property and environment</a:t>
            </a:r>
          </a:p>
          <a:p>
            <a:pPr marL="342900" marR="0" lvl="0" indent="-342900" algn="just">
              <a:lnSpc>
                <a:spcPct val="115000"/>
              </a:lnSpc>
              <a:spcBef>
                <a:spcPts val="0"/>
              </a:spcBef>
              <a:spcAft>
                <a:spcPts val="1000"/>
              </a:spcAft>
              <a:buFont typeface="+mj-lt"/>
              <a:buAutoNum type="arabicPeriod"/>
            </a:pPr>
            <a:r>
              <a:rPr lang="en-US" sz="1200" dirty="0">
                <a:solidFill>
                  <a:srgbClr val="5C6670"/>
                </a:solidFill>
                <a:effectLst/>
                <a:latin typeface="+mn-lt"/>
                <a:ea typeface="Trebuchet MS" panose="020B0603020202020204" pitchFamily="34" charset="0"/>
                <a:cs typeface="Times New Roman" panose="02020603050405020304" pitchFamily="18" charset="0"/>
              </a:rPr>
              <a:t>Maintaining or restoring traffic flow</a:t>
            </a:r>
          </a:p>
          <a:p>
            <a:endParaRPr lang="en-US" dirty="0"/>
          </a:p>
        </p:txBody>
      </p:sp>
      <p:sp>
        <p:nvSpPr>
          <p:cNvPr id="4" name="Slide Number Placeholder 3"/>
          <p:cNvSpPr>
            <a:spLocks noGrp="1"/>
          </p:cNvSpPr>
          <p:nvPr>
            <p:ph type="sldNum" sz="quarter" idx="5"/>
          </p:nvPr>
        </p:nvSpPr>
        <p:spPr/>
        <p:txBody>
          <a:bodyPr/>
          <a:lstStyle/>
          <a:p>
            <a:fld id="{7194940A-358E-4A43-9CDB-463FAE527D6B}" type="slidenum">
              <a:rPr lang="en-US" smtClean="0"/>
              <a:t>10</a:t>
            </a:fld>
            <a:endParaRPr lang="en-US"/>
          </a:p>
        </p:txBody>
      </p:sp>
    </p:spTree>
    <p:extLst>
      <p:ext uri="{BB962C8B-B14F-4D97-AF65-F5344CB8AC3E}">
        <p14:creationId xmlns:p14="http://schemas.microsoft.com/office/powerpoint/2010/main" val="1753631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At the organizational level, develop and/or review related Standard Operating Guidelines, prior to initiating wildfire-related traffic management practices (refer to the Resources &amp; References section of this report for more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Open Sans" panose="020B0606030504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At this point, you should review any Standard Operating Guidelines specific to your team or operation, that deal with Traffic Management at Wildland events.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Open Sans" panose="020B0606030504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If you do not have a specific SOG, simply reviewing the key points presented in this report, taking the recommended training, and using the provided resources will help you better understand the challenges YOU face, and how YOU should handle those challenges.</a:t>
            </a:r>
          </a:p>
          <a:p>
            <a:endParaRPr lang="en-US" dirty="0"/>
          </a:p>
        </p:txBody>
      </p:sp>
      <p:sp>
        <p:nvSpPr>
          <p:cNvPr id="4" name="Slide Number Placeholder 3"/>
          <p:cNvSpPr>
            <a:spLocks noGrp="1"/>
          </p:cNvSpPr>
          <p:nvPr>
            <p:ph type="sldNum" sz="quarter" idx="5"/>
          </p:nvPr>
        </p:nvSpPr>
        <p:spPr/>
        <p:txBody>
          <a:bodyPr/>
          <a:lstStyle/>
          <a:p>
            <a:fld id="{7194940A-358E-4A43-9CDB-463FAE527D6B}" type="slidenum">
              <a:rPr lang="en-US" smtClean="0"/>
              <a:t>11</a:t>
            </a:fld>
            <a:endParaRPr lang="en-US"/>
          </a:p>
        </p:txBody>
      </p:sp>
    </p:spTree>
    <p:extLst>
      <p:ext uri="{BB962C8B-B14F-4D97-AF65-F5344CB8AC3E}">
        <p14:creationId xmlns:p14="http://schemas.microsoft.com/office/powerpoint/2010/main" val="191208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have reference items that can used in the field, as it is impossible to remember everything. There are specific items already referenced, but two tools were developed specifically for this initiative, the “Roadway Incident Cue Card” and the Traffic Incident Management Area for Wildland Incident reference card.</a:t>
            </a:r>
          </a:p>
        </p:txBody>
      </p:sp>
      <p:sp>
        <p:nvSpPr>
          <p:cNvPr id="4" name="Slide Number Placeholder 3"/>
          <p:cNvSpPr>
            <a:spLocks noGrp="1"/>
          </p:cNvSpPr>
          <p:nvPr>
            <p:ph type="sldNum" sz="quarter" idx="5"/>
          </p:nvPr>
        </p:nvSpPr>
        <p:spPr/>
        <p:txBody>
          <a:bodyPr/>
          <a:lstStyle/>
          <a:p>
            <a:fld id="{7194940A-358E-4A43-9CDB-463FAE527D6B}" type="slidenum">
              <a:rPr lang="en-US" smtClean="0"/>
              <a:t>12</a:t>
            </a:fld>
            <a:endParaRPr lang="en-US"/>
          </a:p>
        </p:txBody>
      </p:sp>
    </p:spTree>
    <p:extLst>
      <p:ext uri="{BB962C8B-B14F-4D97-AF65-F5344CB8AC3E}">
        <p14:creationId xmlns:p14="http://schemas.microsoft.com/office/powerpoint/2010/main" val="3144552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 personnel have already taken this training, suggest they periodically review it as refresher.</a:t>
            </a:r>
          </a:p>
          <a:p>
            <a:endParaRPr lang="en-US" dirty="0"/>
          </a:p>
          <a:p>
            <a:pPr marL="342900" marR="0" lvl="0" indent="-342900">
              <a:lnSpc>
                <a:spcPct val="107000"/>
              </a:lnSpc>
              <a:spcBef>
                <a:spcPts val="0"/>
              </a:spcBef>
              <a:spcAft>
                <a:spcPts val="0"/>
              </a:spcAft>
              <a:buFont typeface="+mj-lt"/>
              <a:buAutoNum type="arabicPeriod"/>
            </a:pPr>
            <a:r>
              <a:rPr lang="en-US" sz="1000" kern="100" dirty="0">
                <a:effectLst/>
                <a:latin typeface="Open Sans" panose="020B0606030504020204" pitchFamily="34" charset="0"/>
                <a:ea typeface="Calibri" panose="020F0502020204030204" pitchFamily="34" charset="0"/>
                <a:cs typeface="Times New Roman" panose="02020603050405020304" pitchFamily="18" charset="0"/>
              </a:rPr>
              <a:t>Register for and complete the Responder Safety online training module, “Wildland Fires and Traffic Management” </a:t>
            </a:r>
          </a:p>
          <a:p>
            <a:pPr marL="742950" marR="0" lvl="1" indent="-285750">
              <a:lnSpc>
                <a:spcPct val="107000"/>
              </a:lnSpc>
              <a:spcBef>
                <a:spcPts val="0"/>
              </a:spcBef>
              <a:spcAft>
                <a:spcPts val="0"/>
              </a:spcAft>
              <a:buFont typeface="+mj-lt"/>
              <a:buAutoNum type="alphaLcPeriod"/>
            </a:pPr>
            <a:r>
              <a:rPr lang="en-US" sz="1000" kern="100" dirty="0">
                <a:effectLst/>
                <a:latin typeface="Open Sans" panose="020B0606030504020204" pitchFamily="34" charset="0"/>
                <a:ea typeface="Calibri" panose="020F0502020204030204" pitchFamily="34" charset="0"/>
                <a:cs typeface="Open Sans" panose="020B0606030504020204" pitchFamily="34" charset="0"/>
              </a:rPr>
              <a:t>Go to </a:t>
            </a:r>
            <a:r>
              <a:rPr lang="en-US" sz="1000" u="sng" kern="100" dirty="0">
                <a:solidFill>
                  <a:srgbClr val="0563C1"/>
                </a:solidFill>
                <a:effectLst/>
                <a:latin typeface="Open Sans" panose="020B0606030504020204" pitchFamily="34" charset="0"/>
                <a:ea typeface="Calibri" panose="020F0502020204030204" pitchFamily="34" charset="0"/>
                <a:cs typeface="Open Sans" panose="020B0606030504020204" pitchFamily="34" charset="0"/>
                <a:hlinkClick r:id="rId3"/>
              </a:rPr>
              <a:t>https://learning.respondersafety.com/</a:t>
            </a:r>
            <a:r>
              <a:rPr lang="en-US" sz="1000" kern="100" dirty="0">
                <a:effectLst/>
                <a:latin typeface="Open Sans" panose="020B0606030504020204" pitchFamily="34" charset="0"/>
                <a:ea typeface="Calibri" panose="020F0502020204030204" pitchFamily="34" charset="0"/>
                <a:cs typeface="Open Sans" panose="020B0606030504020204" pitchFamily="34" charset="0"/>
              </a:rPr>
              <a:t> and register. There is no charge.</a:t>
            </a:r>
            <a:endParaRPr lang="en-US" sz="1000" kern="100" dirty="0">
              <a:effectLst/>
              <a:latin typeface="Open Sans" panose="020B060603050402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000" kern="100" dirty="0">
                <a:effectLst/>
                <a:latin typeface="Open Sans" panose="020B0606030504020204" pitchFamily="34" charset="0"/>
                <a:ea typeface="Calibri" panose="020F0502020204030204" pitchFamily="34" charset="0"/>
                <a:cs typeface="Open Sans" panose="020B0606030504020204" pitchFamily="34" charset="0"/>
              </a:rPr>
              <a:t>Complete the program “Wildland Fires and Traffic Management.”     </a:t>
            </a:r>
            <a:r>
              <a:rPr lang="en-US" sz="1000" u="sng" kern="100" dirty="0">
                <a:solidFill>
                  <a:srgbClr val="0563C1"/>
                </a:solidFill>
                <a:effectLst/>
                <a:latin typeface="Open Sans" panose="020B0606030504020204" pitchFamily="34" charset="0"/>
                <a:ea typeface="Calibri" panose="020F0502020204030204" pitchFamily="34" charset="0"/>
                <a:cs typeface="Open Sans" panose="020B0606030504020204" pitchFamily="34" charset="0"/>
                <a:hlinkClick r:id="rId4"/>
              </a:rPr>
              <a:t>https://learning.respondersafety.com/Training_Programs/Wildland-Fires-and-Traffic-Management.aspx</a:t>
            </a:r>
            <a:endParaRPr lang="en-US" sz="1000" kern="100" dirty="0">
              <a:effectLst/>
              <a:latin typeface="Open Sans" panose="020B060603050402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000" kern="100" dirty="0">
                <a:effectLst/>
                <a:latin typeface="Open Sans" panose="020B0606030504020204" pitchFamily="34" charset="0"/>
                <a:ea typeface="Calibri" panose="020F0502020204030204" pitchFamily="34" charset="0"/>
                <a:cs typeface="Times New Roman" panose="02020603050405020304" pitchFamily="18" charset="0"/>
              </a:rPr>
              <a:t>The Resources tab in the module lists related support materials as part of this training.</a:t>
            </a:r>
          </a:p>
          <a:p>
            <a:pPr marL="342900" marR="0" lvl="0" indent="-342900">
              <a:lnSpc>
                <a:spcPct val="107000"/>
              </a:lnSpc>
              <a:spcBef>
                <a:spcPts val="0"/>
              </a:spcBef>
              <a:spcAft>
                <a:spcPts val="0"/>
              </a:spcAft>
              <a:buFont typeface="+mj-lt"/>
              <a:buAutoNum type="arabicPeriod"/>
            </a:pPr>
            <a:r>
              <a:rPr lang="en-US" sz="1000" kern="100" dirty="0">
                <a:effectLst/>
                <a:latin typeface="Open Sans" panose="020B0606030504020204" pitchFamily="34" charset="0"/>
                <a:ea typeface="Calibri" panose="020F0502020204030204" pitchFamily="34" charset="0"/>
                <a:cs typeface="Times New Roman" panose="02020603050405020304" pitchFamily="18" charset="0"/>
              </a:rPr>
              <a:t>For refresher in the field, reference the tools developed for this project, which are available in the Resources &amp; References section of this report:</a:t>
            </a:r>
          </a:p>
          <a:p>
            <a:pPr marL="742950" marR="0" lvl="1" indent="-285750">
              <a:lnSpc>
                <a:spcPct val="107000"/>
              </a:lnSpc>
              <a:spcBef>
                <a:spcPts val="0"/>
              </a:spcBef>
              <a:spcAft>
                <a:spcPts val="0"/>
              </a:spcAft>
              <a:buFont typeface="+mj-lt"/>
              <a:buAutoNum type="alphaLcPeriod"/>
            </a:pPr>
            <a:r>
              <a:rPr lang="en-US" sz="1000" kern="100" dirty="0">
                <a:effectLst/>
                <a:latin typeface="Open Sans" panose="020B0606030504020204" pitchFamily="34" charset="0"/>
                <a:ea typeface="Calibri" panose="020F0502020204030204" pitchFamily="34" charset="0"/>
                <a:cs typeface="Times New Roman" panose="02020603050405020304" pitchFamily="18" charset="0"/>
              </a:rPr>
              <a:t>Roadway Incident Cue Card for Wildfire Responses</a:t>
            </a:r>
          </a:p>
          <a:p>
            <a:pPr marL="742950" marR="0" lvl="1" indent="-285750">
              <a:lnSpc>
                <a:spcPct val="107000"/>
              </a:lnSpc>
              <a:spcBef>
                <a:spcPts val="0"/>
              </a:spcBef>
              <a:spcAft>
                <a:spcPts val="800"/>
              </a:spcAft>
              <a:buFont typeface="+mj-lt"/>
              <a:buAutoNum type="alphaLcPeriod"/>
            </a:pPr>
            <a:r>
              <a:rPr lang="en-US" sz="1000" kern="100" dirty="0">
                <a:effectLst/>
                <a:latin typeface="Open Sans" panose="020B0606030504020204" pitchFamily="34" charset="0"/>
                <a:ea typeface="Calibri" panose="020F0502020204030204" pitchFamily="34" charset="0"/>
                <a:cs typeface="Times New Roman" panose="02020603050405020304" pitchFamily="18" charset="0"/>
              </a:rPr>
              <a:t>Implementing a Traffic Incident Management Area at Wildfires </a:t>
            </a:r>
          </a:p>
          <a:p>
            <a:endParaRPr lang="en-US" dirty="0"/>
          </a:p>
        </p:txBody>
      </p:sp>
      <p:sp>
        <p:nvSpPr>
          <p:cNvPr id="4" name="Slide Number Placeholder 3"/>
          <p:cNvSpPr>
            <a:spLocks noGrp="1"/>
          </p:cNvSpPr>
          <p:nvPr>
            <p:ph type="sldNum" sz="quarter" idx="5"/>
          </p:nvPr>
        </p:nvSpPr>
        <p:spPr/>
        <p:txBody>
          <a:bodyPr/>
          <a:lstStyle/>
          <a:p>
            <a:fld id="{7194940A-358E-4A43-9CDB-463FAE527D6B}" type="slidenum">
              <a:rPr lang="en-US" smtClean="0"/>
              <a:t>13</a:t>
            </a:fld>
            <a:endParaRPr lang="en-US"/>
          </a:p>
        </p:txBody>
      </p:sp>
    </p:spTree>
    <p:extLst>
      <p:ext uri="{BB962C8B-B14F-4D97-AF65-F5344CB8AC3E}">
        <p14:creationId xmlns:p14="http://schemas.microsoft.com/office/powerpoint/2010/main" val="1837877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94940A-358E-4A43-9CDB-463FAE527D6B}" type="slidenum">
              <a:rPr lang="en-US" smtClean="0"/>
              <a:t>14</a:t>
            </a:fld>
            <a:endParaRPr lang="en-US"/>
          </a:p>
        </p:txBody>
      </p:sp>
    </p:spTree>
    <p:extLst>
      <p:ext uri="{BB962C8B-B14F-4D97-AF65-F5344CB8AC3E}">
        <p14:creationId xmlns:p14="http://schemas.microsoft.com/office/powerpoint/2010/main" val="4290380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solidFill>
                  <a:srgbClr val="FF0000"/>
                </a:solidFill>
                <a:effectLst/>
                <a:latin typeface="Open Sans" panose="020B0606030504020204" pitchFamily="34" charset="0"/>
                <a:ea typeface="Calibri" panose="020F0502020204030204" pitchFamily="34" charset="0"/>
                <a:cs typeface="Times New Roman" panose="02020603050405020304" pitchFamily="18" charset="0"/>
              </a:rPr>
              <a:t>Key principles include:</a:t>
            </a:r>
            <a:endParaRPr lang="en-US" sz="1800" kern="1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itchFamily="2" charset="2"/>
              <a:buChar char=""/>
            </a:pPr>
            <a:r>
              <a:rPr lang="en-US" sz="1800" kern="100" dirty="0">
                <a:solidFill>
                  <a:srgbClr val="FF0000"/>
                </a:solidFill>
                <a:effectLst/>
                <a:latin typeface="Open Sans" panose="020B0606030504020204" pitchFamily="34" charset="0"/>
                <a:ea typeface="Calibri" panose="020F0502020204030204" pitchFamily="34" charset="0"/>
                <a:cs typeface="Times New Roman" panose="02020603050405020304" pitchFamily="18" charset="0"/>
              </a:rPr>
              <a:t>Implement an inter-agency pre-planning entity, such as a Traffic Incident Management Committee, and process to coordinate, communicate, and collaborate on effective planning and response to wildfires.</a:t>
            </a:r>
            <a:endParaRPr lang="en-US" sz="1800" kern="1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itchFamily="2" charset="2"/>
              <a:buChar char=""/>
            </a:pPr>
            <a:r>
              <a:rPr lang="en-US" sz="1800" kern="100" dirty="0">
                <a:solidFill>
                  <a:srgbClr val="FF0000"/>
                </a:solidFill>
                <a:effectLst/>
                <a:latin typeface="Open Sans" panose="020B0606030504020204" pitchFamily="34" charset="0"/>
                <a:ea typeface="Calibri" panose="020F0502020204030204" pitchFamily="34" charset="0"/>
                <a:cs typeface="Times New Roman" panose="02020603050405020304" pitchFamily="18" charset="0"/>
              </a:rPr>
              <a:t>Include traffic incident management in the incident response pre-planning process; integrate TIM at wildfires into SOPs, responsibilities, available resources, and procedures.</a:t>
            </a:r>
            <a:endParaRPr lang="en-US" sz="1800" kern="1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itchFamily="2" charset="2"/>
              <a:buChar char=""/>
            </a:pPr>
            <a:r>
              <a:rPr lang="en-US" sz="1800" kern="100" dirty="0">
                <a:solidFill>
                  <a:srgbClr val="FF0000"/>
                </a:solidFill>
                <a:effectLst/>
                <a:latin typeface="Open Sans" panose="020B0606030504020204" pitchFamily="34" charset="0"/>
                <a:ea typeface="Calibri" panose="020F0502020204030204" pitchFamily="34" charset="0"/>
                <a:cs typeface="Times New Roman" panose="02020603050405020304" pitchFamily="18" charset="0"/>
              </a:rPr>
              <a:t>Plan for specific, known hazards and risks, including scenarios that would impact major roadways.</a:t>
            </a:r>
            <a:endParaRPr lang="en-US" sz="1800" kern="1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itchFamily="2" charset="2"/>
              <a:buChar char=""/>
            </a:pPr>
            <a:r>
              <a:rPr lang="en-US" sz="1800" kern="100" dirty="0">
                <a:solidFill>
                  <a:srgbClr val="FF0000"/>
                </a:solidFill>
                <a:effectLst/>
                <a:latin typeface="Open Sans" panose="020B0606030504020204" pitchFamily="34" charset="0"/>
                <a:ea typeface="Calibri" panose="020F0502020204030204" pitchFamily="34" charset="0"/>
                <a:cs typeface="Times New Roman" panose="02020603050405020304" pitchFamily="18" charset="0"/>
              </a:rPr>
              <a:t>Conduct inter-agency training.</a:t>
            </a:r>
            <a:endParaRPr lang="en-US" sz="1800" kern="1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itchFamily="2" charset="2"/>
              <a:buChar char=""/>
            </a:pPr>
            <a:r>
              <a:rPr lang="en-US" sz="1800" kern="100" dirty="0">
                <a:solidFill>
                  <a:srgbClr val="FF0000"/>
                </a:solidFill>
                <a:effectLst/>
                <a:latin typeface="Open Sans" panose="020B0606030504020204" pitchFamily="34" charset="0"/>
                <a:ea typeface="Calibri" panose="020F0502020204030204" pitchFamily="34" charset="0"/>
                <a:cs typeface="Times New Roman" panose="02020603050405020304" pitchFamily="18" charset="0"/>
              </a:rPr>
              <a:t>Hold after action reviews to debrief and analyze responses to previous incidents, glean lessons learned, and apply those lesson learned.</a:t>
            </a:r>
            <a:endParaRPr lang="en-US" sz="1800" kern="100" dirty="0">
              <a:effectLst/>
              <a:latin typeface="Open Sans" panose="020B0606030504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194940A-358E-4A43-9CDB-463FAE527D6B}" type="slidenum">
              <a:rPr lang="en-US" smtClean="0"/>
              <a:t>2</a:t>
            </a:fld>
            <a:endParaRPr lang="en-US"/>
          </a:p>
        </p:txBody>
      </p:sp>
    </p:spTree>
    <p:extLst>
      <p:ext uri="{BB962C8B-B14F-4D97-AF65-F5344CB8AC3E}">
        <p14:creationId xmlns:p14="http://schemas.microsoft.com/office/powerpoint/2010/main" val="619404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Key principles include:</a:t>
            </a:r>
          </a:p>
          <a:p>
            <a:pPr marL="342900" marR="0" lvl="0"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Give traffic plenty of warning: Use signs, cones, flares, flaggers, vehicles, and warning lights bring attention to the presence of emergency response. </a:t>
            </a:r>
          </a:p>
          <a:p>
            <a:pPr marL="342900" marR="0" lvl="0"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Leave plenty of space between responders and moving traffic. </a:t>
            </a:r>
          </a:p>
          <a:p>
            <a:pPr marL="342900" marR="0" lvl="0"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Traffic speed and volume as well as sight conditions dictate the distance and types of advance warning that are adequate.</a:t>
            </a:r>
          </a:p>
          <a:p>
            <a:pPr marL="342900" marR="0" lvl="0" indent="-342900">
              <a:lnSpc>
                <a:spcPct val="107000"/>
              </a:lnSpc>
              <a:spcBef>
                <a:spcPts val="0"/>
              </a:spcBef>
              <a:spcAft>
                <a:spcPts val="80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Wildland apparatus are typically not equipped with signs or cones. Organizations may need to create resource lists to provide this equipment.</a:t>
            </a:r>
          </a:p>
        </p:txBody>
      </p:sp>
      <p:sp>
        <p:nvSpPr>
          <p:cNvPr id="4" name="Slide Number Placeholder 3"/>
          <p:cNvSpPr>
            <a:spLocks noGrp="1"/>
          </p:cNvSpPr>
          <p:nvPr>
            <p:ph type="sldNum" sz="quarter" idx="5"/>
          </p:nvPr>
        </p:nvSpPr>
        <p:spPr/>
        <p:txBody>
          <a:bodyPr/>
          <a:lstStyle/>
          <a:p>
            <a:fld id="{7194940A-358E-4A43-9CDB-463FAE527D6B}" type="slidenum">
              <a:rPr lang="en-US" smtClean="0"/>
              <a:t>3</a:t>
            </a:fld>
            <a:endParaRPr lang="en-US"/>
          </a:p>
        </p:txBody>
      </p:sp>
    </p:spTree>
    <p:extLst>
      <p:ext uri="{BB962C8B-B14F-4D97-AF65-F5344CB8AC3E}">
        <p14:creationId xmlns:p14="http://schemas.microsoft.com/office/powerpoint/2010/main" val="3192785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Key principles include:</a:t>
            </a:r>
          </a:p>
          <a:p>
            <a:pPr marL="342900" marR="0" lvl="0"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Outfit emergency vehicles with high visibility markings and emergency lighting compliant with applicable standards and regulations. </a:t>
            </a:r>
          </a:p>
          <a:p>
            <a:pPr marL="342900" marR="0" lvl="0"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“Be Seen and Not Hurt.” Keep the scene well-lit so responders can be seen. </a:t>
            </a:r>
          </a:p>
          <a:p>
            <a:pPr marL="342900" marR="0" lvl="0"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Direct scene lighting down at the operations area, not at drivers. </a:t>
            </a:r>
          </a:p>
          <a:p>
            <a:pPr marL="342900" marR="0" lvl="0"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Extinguish forward-facing white lights on emergency vehicles so they do not interfere with drivers’ vision. </a:t>
            </a:r>
          </a:p>
          <a:p>
            <a:pPr marL="342900" marR="0" lvl="0" indent="-342900">
              <a:lnSpc>
                <a:spcPct val="107000"/>
              </a:lnSpc>
              <a:spcBef>
                <a:spcPts val="0"/>
              </a:spcBef>
              <a:spcAft>
                <a:spcPts val="80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Dust, smoke, limited sight distance, and sharp curves are common on rural and unimproved roads, increasing visibility challenges.</a:t>
            </a:r>
          </a:p>
          <a:p>
            <a:endParaRPr lang="en-US" dirty="0"/>
          </a:p>
          <a:p>
            <a:r>
              <a:rPr lang="en-US" dirty="0"/>
              <a:t>Lefthand PHOTO - https://www.fs.usda.gov/managing-land/fire-old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 Case Study can be found at  http:// </a:t>
            </a:r>
            <a:r>
              <a:rPr lang="en-US" dirty="0" err="1"/>
              <a:t>www.cdc.gov</a:t>
            </a:r>
            <a:r>
              <a:rPr lang="en-US" dirty="0"/>
              <a:t>/</a:t>
            </a:r>
            <a:r>
              <a:rPr lang="en-US" dirty="0" err="1"/>
              <a:t>niosh</a:t>
            </a:r>
            <a:r>
              <a:rPr lang="en-US" dirty="0"/>
              <a:t>/fire/reports/face200817.html</a:t>
            </a:r>
          </a:p>
          <a:p>
            <a:endParaRPr lang="en-US" dirty="0"/>
          </a:p>
          <a:p>
            <a:endParaRPr lang="en-US" dirty="0"/>
          </a:p>
        </p:txBody>
      </p:sp>
      <p:sp>
        <p:nvSpPr>
          <p:cNvPr id="4" name="Slide Number Placeholder 3"/>
          <p:cNvSpPr>
            <a:spLocks noGrp="1"/>
          </p:cNvSpPr>
          <p:nvPr>
            <p:ph type="sldNum" sz="quarter" idx="5"/>
          </p:nvPr>
        </p:nvSpPr>
        <p:spPr/>
        <p:txBody>
          <a:bodyPr/>
          <a:lstStyle/>
          <a:p>
            <a:fld id="{7194940A-358E-4A43-9CDB-463FAE527D6B}" type="slidenum">
              <a:rPr lang="en-US" smtClean="0"/>
              <a:t>4</a:t>
            </a:fld>
            <a:endParaRPr lang="en-US"/>
          </a:p>
        </p:txBody>
      </p:sp>
    </p:spTree>
    <p:extLst>
      <p:ext uri="{BB962C8B-B14F-4D97-AF65-F5344CB8AC3E}">
        <p14:creationId xmlns:p14="http://schemas.microsoft.com/office/powerpoint/2010/main" val="1210909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Key principles include:</a:t>
            </a:r>
          </a:p>
          <a:p>
            <a:pPr marL="342900" marR="0" lvl="0"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Protect the operations area with an angled blocking apparatus. </a:t>
            </a:r>
          </a:p>
          <a:p>
            <a:pPr marL="342900" marR="0" lvl="0"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Proper positioning of larger vehicles between moving traffic and emergency operations is key to providing a safety barrier for wildfire response personnel.</a:t>
            </a:r>
          </a:p>
          <a:p>
            <a:pPr marL="342900" marR="0" lvl="0"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Be prepared to shut down the roadway, if needed, and be prepared to reposition if needed, for example for evacuation.</a:t>
            </a:r>
          </a:p>
          <a:p>
            <a:pPr marL="342900" marR="0" lvl="0" indent="-342900">
              <a:lnSpc>
                <a:spcPct val="107000"/>
              </a:lnSpc>
              <a:spcBef>
                <a:spcPts val="0"/>
              </a:spcBef>
              <a:spcAft>
                <a:spcPts val="80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Blocking apparatus remains in place until operations being protected are complete.</a:t>
            </a:r>
          </a:p>
        </p:txBody>
      </p:sp>
      <p:sp>
        <p:nvSpPr>
          <p:cNvPr id="4" name="Slide Number Placeholder 3"/>
          <p:cNvSpPr>
            <a:spLocks noGrp="1"/>
          </p:cNvSpPr>
          <p:nvPr>
            <p:ph type="sldNum" sz="quarter" idx="5"/>
          </p:nvPr>
        </p:nvSpPr>
        <p:spPr/>
        <p:txBody>
          <a:bodyPr/>
          <a:lstStyle/>
          <a:p>
            <a:fld id="{7194940A-358E-4A43-9CDB-463FAE527D6B}" type="slidenum">
              <a:rPr lang="en-US" smtClean="0"/>
              <a:t>5</a:t>
            </a:fld>
            <a:endParaRPr lang="en-US"/>
          </a:p>
        </p:txBody>
      </p:sp>
    </p:spTree>
    <p:extLst>
      <p:ext uri="{BB962C8B-B14F-4D97-AF65-F5344CB8AC3E}">
        <p14:creationId xmlns:p14="http://schemas.microsoft.com/office/powerpoint/2010/main" val="950167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000" kern="100" dirty="0">
                <a:effectLst/>
                <a:latin typeface="Open Sans" panose="020B0606030504020204" pitchFamily="34" charset="0"/>
                <a:ea typeface="Calibri" panose="020F0502020204030204" pitchFamily="34" charset="0"/>
                <a:cs typeface="Times New Roman" panose="02020603050405020304" pitchFamily="18" charset="0"/>
              </a:rPr>
              <a:t>Avoid backing emergency vehicles when possible. However, there will be times when the situation requires backing a vehicle, often quickly. Safe backing procedure specifics can vary, but a department’s backing up SOP should include:</a:t>
            </a:r>
          </a:p>
          <a:p>
            <a:pPr marL="342900" marR="0" lvl="0" indent="-342900">
              <a:lnSpc>
                <a:spcPct val="107000"/>
              </a:lnSpc>
              <a:spcBef>
                <a:spcPts val="0"/>
              </a:spcBef>
              <a:spcAft>
                <a:spcPts val="0"/>
              </a:spcAft>
              <a:buFont typeface="Symbol" pitchFamily="2" charset="2"/>
              <a:buChar char=""/>
            </a:pPr>
            <a:r>
              <a:rPr lang="en-US" sz="1000" kern="100" dirty="0">
                <a:effectLst/>
                <a:latin typeface="Open Sans" panose="020B0606030504020204" pitchFamily="34" charset="0"/>
                <a:ea typeface="Calibri" panose="020F0502020204030204" pitchFamily="34" charset="0"/>
                <a:cs typeface="Times New Roman" panose="02020603050405020304" pitchFamily="18" charset="0"/>
              </a:rPr>
              <a:t>A preference for avoiding backing up unless absolutely necessary.</a:t>
            </a:r>
          </a:p>
          <a:p>
            <a:pPr marL="342900" marR="0" lvl="0" indent="-342900">
              <a:lnSpc>
                <a:spcPct val="107000"/>
              </a:lnSpc>
              <a:spcBef>
                <a:spcPts val="0"/>
              </a:spcBef>
              <a:spcAft>
                <a:spcPts val="0"/>
              </a:spcAft>
              <a:buFont typeface="Symbol" pitchFamily="2" charset="2"/>
              <a:buChar char=""/>
            </a:pPr>
            <a:r>
              <a:rPr lang="en-US" sz="1000" kern="100" dirty="0">
                <a:effectLst/>
                <a:latin typeface="Open Sans" panose="020B0606030504020204" pitchFamily="34" charset="0"/>
                <a:ea typeface="Calibri" panose="020F0502020204030204" pitchFamily="34" charset="0"/>
                <a:cs typeface="Times New Roman" panose="02020603050405020304" pitchFamily="18" charset="0"/>
              </a:rPr>
              <a:t>A defined backing up procedure.</a:t>
            </a:r>
          </a:p>
          <a:p>
            <a:pPr marL="342900" marR="0" lvl="0" indent="-342900">
              <a:lnSpc>
                <a:spcPct val="107000"/>
              </a:lnSpc>
              <a:spcBef>
                <a:spcPts val="0"/>
              </a:spcBef>
              <a:spcAft>
                <a:spcPts val="0"/>
              </a:spcAft>
              <a:buFont typeface="Symbol" pitchFamily="2" charset="2"/>
              <a:buChar char=""/>
            </a:pPr>
            <a:r>
              <a:rPr lang="en-US" sz="1000" kern="100" dirty="0">
                <a:effectLst/>
                <a:latin typeface="Open Sans" panose="020B0606030504020204" pitchFamily="34" charset="0"/>
                <a:ea typeface="Calibri" panose="020F0502020204030204" pitchFamily="34" charset="0"/>
                <a:cs typeface="Times New Roman" panose="02020603050405020304" pitchFamily="18" charset="0"/>
              </a:rPr>
              <a:t>A requirement to use a trained spotter every time.*</a:t>
            </a:r>
          </a:p>
          <a:p>
            <a:pPr marL="342900" marR="0" lvl="0" indent="-342900">
              <a:lnSpc>
                <a:spcPct val="107000"/>
              </a:lnSpc>
              <a:spcBef>
                <a:spcPts val="0"/>
              </a:spcBef>
              <a:spcAft>
                <a:spcPts val="0"/>
              </a:spcAft>
              <a:buFont typeface="Symbol" pitchFamily="2" charset="2"/>
              <a:buChar char=""/>
            </a:pPr>
            <a:r>
              <a:rPr lang="en-US" sz="1000" kern="100" dirty="0">
                <a:effectLst/>
                <a:latin typeface="Open Sans" panose="020B0606030504020204" pitchFamily="34" charset="0"/>
                <a:ea typeface="Calibri" panose="020F0502020204030204" pitchFamily="34" charset="0"/>
                <a:cs typeface="Times New Roman" panose="02020603050405020304" pitchFamily="18" charset="0"/>
              </a:rPr>
              <a:t>A description of the roles and responsibilities of driver and spotter.</a:t>
            </a:r>
          </a:p>
          <a:p>
            <a:pPr marL="342900" marR="0" lvl="0" indent="-342900">
              <a:lnSpc>
                <a:spcPct val="107000"/>
              </a:lnSpc>
              <a:spcBef>
                <a:spcPts val="0"/>
              </a:spcBef>
              <a:spcAft>
                <a:spcPts val="0"/>
              </a:spcAft>
              <a:buFont typeface="Symbol" pitchFamily="2" charset="2"/>
              <a:buChar char=""/>
            </a:pPr>
            <a:r>
              <a:rPr lang="en-US" sz="1000" kern="100" dirty="0">
                <a:effectLst/>
                <a:latin typeface="Open Sans" panose="020B0606030504020204" pitchFamily="34" charset="0"/>
                <a:ea typeface="Calibri" panose="020F0502020204030204" pitchFamily="34" charset="0"/>
                <a:cs typeface="Times New Roman" panose="02020603050405020304" pitchFamily="18" charset="0"/>
              </a:rPr>
              <a:t>A high visibility PPE requirement.</a:t>
            </a:r>
          </a:p>
          <a:p>
            <a:pPr marL="342900" marR="0" lvl="0" indent="-342900">
              <a:lnSpc>
                <a:spcPct val="107000"/>
              </a:lnSpc>
              <a:spcBef>
                <a:spcPts val="0"/>
              </a:spcBef>
              <a:spcAft>
                <a:spcPts val="0"/>
              </a:spcAft>
              <a:buFont typeface="Symbol" pitchFamily="2" charset="2"/>
              <a:buChar char=""/>
            </a:pPr>
            <a:r>
              <a:rPr lang="en-US" sz="1000" kern="100" dirty="0">
                <a:effectLst/>
                <a:latin typeface="Open Sans" panose="020B0606030504020204" pitchFamily="34" charset="0"/>
                <a:ea typeface="Calibri" panose="020F0502020204030204" pitchFamily="34" charset="0"/>
                <a:cs typeface="Times New Roman" panose="02020603050405020304" pitchFamily="18" charset="0"/>
              </a:rPr>
              <a:t>A required 360º check of the backing area.</a:t>
            </a:r>
          </a:p>
          <a:p>
            <a:pPr marL="342900" marR="0" lvl="0" indent="-342900">
              <a:lnSpc>
                <a:spcPct val="107000"/>
              </a:lnSpc>
              <a:spcBef>
                <a:spcPts val="0"/>
              </a:spcBef>
              <a:spcAft>
                <a:spcPts val="0"/>
              </a:spcAft>
              <a:buFont typeface="Symbol" pitchFamily="2" charset="2"/>
              <a:buChar char=""/>
            </a:pPr>
            <a:r>
              <a:rPr lang="en-US" sz="1000" kern="100" dirty="0">
                <a:effectLst/>
                <a:latin typeface="Open Sans" panose="020B0606030504020204" pitchFamily="34" charset="0"/>
                <a:ea typeface="Calibri" panose="020F0502020204030204" pitchFamily="34" charset="0"/>
                <a:cs typeface="Times New Roman" panose="02020603050405020304" pitchFamily="18" charset="0"/>
              </a:rPr>
              <a:t>A description of hand signals and radio communication protocols between driver and spotter.</a:t>
            </a:r>
          </a:p>
          <a:p>
            <a:pPr marL="342900" marR="0" lvl="0" indent="-342900">
              <a:lnSpc>
                <a:spcPct val="107000"/>
              </a:lnSpc>
              <a:spcBef>
                <a:spcPts val="0"/>
              </a:spcBef>
              <a:spcAft>
                <a:spcPts val="0"/>
              </a:spcAft>
              <a:buFont typeface="Symbol" pitchFamily="2" charset="2"/>
              <a:buChar char=""/>
            </a:pPr>
            <a:r>
              <a:rPr lang="en-US" sz="1000" kern="100" dirty="0">
                <a:effectLst/>
                <a:latin typeface="Open Sans" panose="020B0606030504020204" pitchFamily="34" charset="0"/>
                <a:ea typeface="Calibri" panose="020F0502020204030204" pitchFamily="34" charset="0"/>
                <a:cs typeface="Times New Roman" panose="02020603050405020304" pitchFamily="18" charset="0"/>
              </a:rPr>
              <a:t>Required constant eye contact between spotter or backer and driver</a:t>
            </a:r>
          </a:p>
          <a:p>
            <a:pPr marL="342900" marR="0" lvl="0" indent="-342900">
              <a:lnSpc>
                <a:spcPct val="107000"/>
              </a:lnSpc>
              <a:spcBef>
                <a:spcPts val="0"/>
              </a:spcBef>
              <a:spcAft>
                <a:spcPts val="0"/>
              </a:spcAft>
              <a:buFont typeface="Symbol" pitchFamily="2" charset="2"/>
              <a:buChar char=""/>
            </a:pPr>
            <a:r>
              <a:rPr lang="en-US" sz="1000" kern="100" dirty="0">
                <a:effectLst/>
                <a:latin typeface="Open Sans" panose="020B0606030504020204" pitchFamily="34" charset="0"/>
                <a:ea typeface="Calibri" panose="020F0502020204030204" pitchFamily="34" charset="0"/>
                <a:cs typeface="Times New Roman" panose="02020603050405020304" pitchFamily="18" charset="0"/>
              </a:rPr>
              <a:t>Listing of situations requiring immediate stoppage of the apparatus, including when:</a:t>
            </a:r>
          </a:p>
          <a:p>
            <a:pPr marL="742950" marR="0" lvl="1" indent="-285750">
              <a:lnSpc>
                <a:spcPct val="107000"/>
              </a:lnSpc>
              <a:spcBef>
                <a:spcPts val="0"/>
              </a:spcBef>
              <a:spcAft>
                <a:spcPts val="0"/>
              </a:spcAft>
              <a:buFont typeface="Courier New" panose="02070309020205020404" pitchFamily="49" charset="0"/>
              <a:buChar char="o"/>
            </a:pPr>
            <a:r>
              <a:rPr lang="en-US" sz="1000" kern="100" dirty="0">
                <a:effectLst/>
                <a:latin typeface="Open Sans" panose="020B0606030504020204" pitchFamily="34" charset="0"/>
                <a:ea typeface="Calibri" panose="020F0502020204030204" pitchFamily="34" charset="0"/>
                <a:cs typeface="Times New Roman" panose="02020603050405020304" pitchFamily="18" charset="0"/>
              </a:rPr>
              <a:t>Eye contact with the spotter is lost</a:t>
            </a:r>
          </a:p>
          <a:p>
            <a:pPr marL="742950" marR="0" lvl="1" indent="-285750">
              <a:lnSpc>
                <a:spcPct val="107000"/>
              </a:lnSpc>
              <a:spcBef>
                <a:spcPts val="0"/>
              </a:spcBef>
              <a:spcAft>
                <a:spcPts val="0"/>
              </a:spcAft>
              <a:buFont typeface="Courier New" panose="02070309020205020404" pitchFamily="49" charset="0"/>
              <a:buChar char="o"/>
            </a:pPr>
            <a:r>
              <a:rPr lang="en-US" sz="1000" kern="100" dirty="0">
                <a:effectLst/>
                <a:latin typeface="Open Sans" panose="020B0606030504020204" pitchFamily="34" charset="0"/>
                <a:ea typeface="Calibri" panose="020F0502020204030204" pitchFamily="34" charset="0"/>
                <a:cs typeface="Times New Roman" panose="02020603050405020304" pitchFamily="18" charset="0"/>
              </a:rPr>
              <a:t>The driver is confused by signals or instructions</a:t>
            </a:r>
          </a:p>
          <a:p>
            <a:pPr marL="742950" marR="0" lvl="1" indent="-285750">
              <a:lnSpc>
                <a:spcPct val="107000"/>
              </a:lnSpc>
              <a:spcBef>
                <a:spcPts val="0"/>
              </a:spcBef>
              <a:spcAft>
                <a:spcPts val="0"/>
              </a:spcAft>
              <a:buFont typeface="Courier New" panose="02070309020205020404" pitchFamily="49" charset="0"/>
              <a:buChar char="o"/>
            </a:pPr>
            <a:r>
              <a:rPr lang="en-US" sz="1000" kern="100" dirty="0">
                <a:effectLst/>
                <a:latin typeface="Open Sans" panose="020B0606030504020204" pitchFamily="34" charset="0"/>
                <a:ea typeface="Calibri" panose="020F0502020204030204" pitchFamily="34" charset="0"/>
                <a:cs typeface="Times New Roman" panose="02020603050405020304" pitchFamily="18" charset="0"/>
              </a:rPr>
              <a:t>The driver receives visual, verbal, or radio communication to stop</a:t>
            </a:r>
          </a:p>
          <a:p>
            <a:pPr marL="342900" marR="0" lvl="0" indent="-342900">
              <a:lnSpc>
                <a:spcPct val="107000"/>
              </a:lnSpc>
              <a:spcBef>
                <a:spcPts val="0"/>
              </a:spcBef>
              <a:spcAft>
                <a:spcPts val="0"/>
              </a:spcAft>
              <a:buFont typeface="Symbol" pitchFamily="2" charset="2"/>
              <a:buChar char=""/>
            </a:pPr>
            <a:r>
              <a:rPr lang="en-US" sz="1000" kern="100" dirty="0">
                <a:effectLst/>
                <a:latin typeface="Open Sans" panose="020B0606030504020204" pitchFamily="34" charset="0"/>
                <a:ea typeface="Calibri" panose="020F0502020204030204" pitchFamily="34" charset="0"/>
                <a:cs typeface="Times New Roman" panose="02020603050405020304" pitchFamily="18" charset="0"/>
              </a:rPr>
              <a:t>Guidance for illumination of the spotter and backing area at night and enhanced equipment like lighted flashlight cones for hand signals.</a:t>
            </a:r>
          </a:p>
          <a:p>
            <a:pPr marL="342900" marR="0" lvl="0" indent="-342900">
              <a:lnSpc>
                <a:spcPct val="107000"/>
              </a:lnSpc>
              <a:spcBef>
                <a:spcPts val="0"/>
              </a:spcBef>
              <a:spcAft>
                <a:spcPts val="0"/>
              </a:spcAft>
              <a:buFont typeface="Symbol" pitchFamily="2" charset="2"/>
              <a:buChar char=""/>
            </a:pPr>
            <a:r>
              <a:rPr lang="en-US" sz="1000" kern="100" dirty="0">
                <a:effectLst/>
                <a:latin typeface="Open Sans" panose="020B0606030504020204" pitchFamily="34" charset="0"/>
                <a:ea typeface="Calibri" panose="020F0502020204030204" pitchFamily="34" charset="0"/>
                <a:cs typeface="Times New Roman" panose="02020603050405020304" pitchFamily="18" charset="0"/>
              </a:rPr>
              <a:t>Driver and spotter training evolutions for backing.</a:t>
            </a:r>
          </a:p>
          <a:p>
            <a:pPr marL="342900" marR="0" lvl="0" indent="-342900">
              <a:lnSpc>
                <a:spcPct val="107000"/>
              </a:lnSpc>
              <a:spcBef>
                <a:spcPts val="0"/>
              </a:spcBef>
              <a:spcAft>
                <a:spcPts val="800"/>
              </a:spcAft>
              <a:buFont typeface="Symbol" pitchFamily="2" charset="2"/>
              <a:buChar char=""/>
            </a:pPr>
            <a:r>
              <a:rPr lang="en-US" sz="1000" kern="100" dirty="0">
                <a:effectLst/>
                <a:latin typeface="Open Sans" panose="020B0606030504020204" pitchFamily="34" charset="0"/>
                <a:ea typeface="Calibri" panose="020F0502020204030204" pitchFamily="34" charset="0"/>
                <a:cs typeface="Times New Roman" panose="02020603050405020304" pitchFamily="18" charset="0"/>
              </a:rPr>
              <a:t>Consequences and enforcement procedures if the SOP is not followed.</a:t>
            </a:r>
          </a:p>
          <a:p>
            <a:pPr marL="342900" marR="0" lvl="0" indent="-342900">
              <a:lnSpc>
                <a:spcPct val="107000"/>
              </a:lnSpc>
              <a:spcBef>
                <a:spcPts val="0"/>
              </a:spcBef>
              <a:spcAft>
                <a:spcPts val="800"/>
              </a:spcAft>
              <a:buFont typeface="Symbol" pitchFamily="2" charset="2"/>
              <a:buChar char=""/>
            </a:pPr>
            <a:endParaRPr lang="en-US" sz="1000" kern="100" dirty="0">
              <a:effectLst/>
              <a:latin typeface="Open Sans" panose="020B0606030504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000" kern="100" dirty="0">
                <a:effectLst/>
                <a:latin typeface="Open Sans" panose="020B0606030504020204" pitchFamily="34" charset="0"/>
                <a:ea typeface="Calibri" panose="020F0502020204030204" pitchFamily="34" charset="0"/>
                <a:cs typeface="Times New Roman" panose="02020603050405020304" pitchFamily="18" charset="0"/>
              </a:rPr>
              <a:t>Video of a recommended backing up procedure is available on </a:t>
            </a:r>
            <a:r>
              <a:rPr lang="en-US" sz="1000" kern="100" dirty="0" err="1">
                <a:effectLst/>
                <a:latin typeface="Open Sans" panose="020B0606030504020204" pitchFamily="34" charset="0"/>
                <a:ea typeface="Calibri" panose="020F0502020204030204" pitchFamily="34" charset="0"/>
                <a:cs typeface="Times New Roman" panose="02020603050405020304" pitchFamily="18" charset="0"/>
              </a:rPr>
              <a:t>ResponderSafety.com</a:t>
            </a:r>
            <a:r>
              <a:rPr lang="en-US" sz="1000" kern="100" dirty="0">
                <a:effectLst/>
                <a:latin typeface="Open Sans" panose="020B0606030504020204" pitchFamily="34" charset="0"/>
                <a:ea typeface="Calibri" panose="020F0502020204030204" pitchFamily="34" charset="0"/>
                <a:cs typeface="Times New Roman" panose="02020603050405020304" pitchFamily="18" charset="0"/>
              </a:rPr>
              <a:t>: </a:t>
            </a:r>
            <a:r>
              <a:rPr lang="en-US" sz="1000" u="sng" kern="100"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3"/>
              </a:rPr>
              <a:t>https://www.respondersafety.com/training/backing-up-emergency-vehicles/</a:t>
            </a:r>
            <a:endParaRPr lang="en-US" sz="1000" u="sng" kern="100"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000" kern="100" dirty="0">
              <a:effectLst/>
              <a:latin typeface="Open Sans" panose="020B0606030504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000" kern="100" dirty="0">
                <a:effectLst/>
                <a:latin typeface="Open Sans" panose="020B0606030504020204" pitchFamily="34" charset="0"/>
                <a:ea typeface="Calibri" panose="020F0502020204030204" pitchFamily="34" charset="0"/>
                <a:cs typeface="Times New Roman" panose="02020603050405020304" pitchFamily="18" charset="0"/>
              </a:rPr>
              <a:t>*Having a spotter is not a guarantee that nothing will go wrong; vigilance and following SOPs is needed. Training needs to be conducted and supervision needs to occur when any backing activity is in progress, especially near other moving traffic.</a:t>
            </a:r>
          </a:p>
          <a:p>
            <a:pPr marL="0" marR="0">
              <a:lnSpc>
                <a:spcPct val="107000"/>
              </a:lnSpc>
              <a:spcBef>
                <a:spcPts val="0"/>
              </a:spcBef>
              <a:spcAft>
                <a:spcPts val="800"/>
              </a:spcAft>
            </a:pPr>
            <a:endParaRPr lang="en-US" sz="1000" kern="100" dirty="0">
              <a:effectLst/>
              <a:latin typeface="Open Sans" panose="020B0606030504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000" kern="100" dirty="0">
                <a:effectLst/>
                <a:latin typeface="Open Sans" panose="020B0606030504020204" pitchFamily="34" charset="0"/>
                <a:ea typeface="Calibri" panose="020F0502020204030204" pitchFamily="34" charset="0"/>
                <a:cs typeface="Times New Roman" panose="02020603050405020304" pitchFamily="18" charset="0"/>
              </a:rPr>
              <a:t>Photo: </a:t>
            </a:r>
            <a:r>
              <a:rPr lang="en-US" sz="1200" dirty="0">
                <a:solidFill>
                  <a:schemeClr val="bg1"/>
                </a:solidFill>
              </a:rPr>
              <a:t>https://</a:t>
            </a:r>
            <a:r>
              <a:rPr lang="en-US" sz="1200" dirty="0" err="1">
                <a:solidFill>
                  <a:schemeClr val="bg1"/>
                </a:solidFill>
              </a:rPr>
              <a:t>www.ksre.k-state.edu</a:t>
            </a:r>
            <a:r>
              <a:rPr lang="en-US" sz="1200" dirty="0">
                <a:solidFill>
                  <a:schemeClr val="bg1"/>
                </a:solidFill>
              </a:rPr>
              <a:t>/news/stories/2020/08/</a:t>
            </a:r>
            <a:r>
              <a:rPr lang="en-US" sz="1200" dirty="0" err="1">
                <a:solidFill>
                  <a:schemeClr val="bg1"/>
                </a:solidFill>
              </a:rPr>
              <a:t>kansas</a:t>
            </a:r>
            <a:r>
              <a:rPr lang="en-US" sz="1200" dirty="0">
                <a:solidFill>
                  <a:schemeClr val="bg1"/>
                </a:solidFill>
              </a:rPr>
              <a:t>-forest-service-assists-on-</a:t>
            </a:r>
            <a:r>
              <a:rPr lang="en-US" sz="1200" dirty="0" err="1">
                <a:solidFill>
                  <a:schemeClr val="bg1"/>
                </a:solidFill>
              </a:rPr>
              <a:t>wildfires.html</a:t>
            </a:r>
            <a:endParaRPr lang="en-US" sz="1200" dirty="0">
              <a:solidFill>
                <a:schemeClr val="bg1"/>
              </a:solidFill>
            </a:endParaRPr>
          </a:p>
          <a:p>
            <a:pPr marL="0" marR="0">
              <a:lnSpc>
                <a:spcPct val="107000"/>
              </a:lnSpc>
              <a:spcBef>
                <a:spcPts val="0"/>
              </a:spcBef>
              <a:spcAft>
                <a:spcPts val="800"/>
              </a:spcAft>
            </a:pPr>
            <a:endParaRPr lang="en-US" sz="1000" kern="100" dirty="0">
              <a:effectLst/>
              <a:latin typeface="Open Sans" panose="020B0606030504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194940A-358E-4A43-9CDB-463FAE527D6B}" type="slidenum">
              <a:rPr lang="en-US" smtClean="0"/>
              <a:t>6</a:t>
            </a:fld>
            <a:endParaRPr lang="en-US"/>
          </a:p>
        </p:txBody>
      </p:sp>
    </p:spTree>
    <p:extLst>
      <p:ext uri="{BB962C8B-B14F-4D97-AF65-F5344CB8AC3E}">
        <p14:creationId xmlns:p14="http://schemas.microsoft.com/office/powerpoint/2010/main" val="1807130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Dress for the occasion.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a:lnSpc>
                <a:spcPct val="107000"/>
              </a:lnSpc>
              <a:spcBef>
                <a:spcPts val="0"/>
              </a:spcBef>
              <a:spcAft>
                <a:spcPts val="800"/>
              </a:spcAft>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Key principles include:</a:t>
            </a:r>
          </a:p>
          <a:p>
            <a:pPr marL="342900" marR="0" lvl="0"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Dress for the occasion. Wear ANSI/ISEA 107-compliant high visibility apparel, a helmet, boots, and eye protection at all times. </a:t>
            </a:r>
          </a:p>
          <a:p>
            <a:pPr marL="342900" marR="0" lvl="0"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If safety warrants it and there is no other way to provide a reasonable level of protection, don’t hesitate to completely shut down the roadway to protect personnel. Always close the road in consultation with law enforcement and implement detours. </a:t>
            </a:r>
          </a:p>
          <a:p>
            <a:pPr marL="342900" marR="0" lvl="0" indent="-342900">
              <a:lnSpc>
                <a:spcPct val="107000"/>
              </a:lnSpc>
              <a:spcBef>
                <a:spcPts val="0"/>
              </a:spcBef>
              <a:spcAft>
                <a:spcPts val="80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Minimize closure time, keeping in mind that closure creates other hazards by stopping or re-directing traffic, particularly on major roadways and interstates.</a:t>
            </a:r>
          </a:p>
          <a:p>
            <a:pPr marL="342900" marR="0" lvl="0" indent="-342900">
              <a:lnSpc>
                <a:spcPct val="107000"/>
              </a:lnSpc>
              <a:spcBef>
                <a:spcPts val="0"/>
              </a:spcBef>
              <a:spcAft>
                <a:spcPts val="800"/>
              </a:spcAft>
              <a:buFont typeface="Symbol" pitchFamily="2" charset="2"/>
              <a:buChar char=""/>
            </a:pPr>
            <a:endParaRPr lang="en-US" sz="1800" kern="100" dirty="0">
              <a:effectLst/>
              <a:latin typeface="Open Sans" panose="020B0606030504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194940A-358E-4A43-9CDB-463FAE527D6B}" type="slidenum">
              <a:rPr lang="en-US" smtClean="0"/>
              <a:t>7</a:t>
            </a:fld>
            <a:endParaRPr lang="en-US"/>
          </a:p>
        </p:txBody>
      </p:sp>
    </p:spTree>
    <p:extLst>
      <p:ext uri="{BB962C8B-B14F-4D97-AF65-F5344CB8AC3E}">
        <p14:creationId xmlns:p14="http://schemas.microsoft.com/office/powerpoint/2010/main" val="3020897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Pre-planned and emergency evacuation procedures and routes are implemented at command’s direction. Incident command is responsible for assigning tasks and requesting resources to handle evacuation, how traffic is routed, how do emergency vehicles enter the evacuated area, and how law enforcement engages in the operation.</a:t>
            </a:r>
          </a:p>
          <a:p>
            <a:endParaRPr lang="en-US" dirty="0"/>
          </a:p>
          <a:p>
            <a:r>
              <a:rPr lang="en-US" dirty="0"/>
              <a:t>Be prepared to shut down the roadway for evacuation. Be prepared to implement traffic control devices and procedures for the evacuation.</a:t>
            </a:r>
          </a:p>
          <a:p>
            <a:endParaRPr lang="en-US" dirty="0"/>
          </a:p>
          <a:p>
            <a:r>
              <a:rPr lang="en-US" dirty="0"/>
              <a:t>If safety warrants it and there is no other way to provide a reasonable level of protection, don’t hesitate to completely shut down the roadway unless it is being used for evacuation. </a:t>
            </a:r>
          </a:p>
          <a:p>
            <a:endParaRPr lang="en-US" dirty="0"/>
          </a:p>
          <a:p>
            <a:r>
              <a:rPr lang="en-US" dirty="0"/>
              <a:t>Always attempt to do this in conjunction with law enforcement. </a:t>
            </a:r>
          </a:p>
          <a:p>
            <a:endParaRPr lang="en-US" dirty="0"/>
          </a:p>
          <a:p>
            <a:r>
              <a:rPr lang="en-US" dirty="0"/>
              <a:t>Keep the closure time to a minimum, keeping in mind you are creating other hazards by stopping or re-directing traffic, particularly on major roadways and interstates.</a:t>
            </a:r>
          </a:p>
          <a:p>
            <a:endParaRPr lang="en-US" dirty="0"/>
          </a:p>
          <a:p>
            <a:r>
              <a:rPr lang="en-US" dirty="0"/>
              <a:t>Along with this are pre-planned evacuation procedures and routes to be implemented at command’s direction.</a:t>
            </a:r>
          </a:p>
          <a:p>
            <a:endParaRPr lang="en-US" dirty="0"/>
          </a:p>
          <a:p>
            <a:r>
              <a:rPr lang="en-US" dirty="0"/>
              <a:t>Incident command is responsible for assigning tasks and requesting resources to handle this function, how traffic is routed, how do emergency vehicles enter the area, and how law enforcement engages in the operation.</a:t>
            </a:r>
          </a:p>
        </p:txBody>
      </p:sp>
      <p:sp>
        <p:nvSpPr>
          <p:cNvPr id="4" name="Slide Number Placeholder 3"/>
          <p:cNvSpPr>
            <a:spLocks noGrp="1"/>
          </p:cNvSpPr>
          <p:nvPr>
            <p:ph type="sldNum" sz="quarter" idx="5"/>
          </p:nvPr>
        </p:nvSpPr>
        <p:spPr/>
        <p:txBody>
          <a:bodyPr/>
          <a:lstStyle/>
          <a:p>
            <a:fld id="{7194940A-358E-4A43-9CDB-463FAE527D6B}" type="slidenum">
              <a:rPr lang="en-US" smtClean="0"/>
              <a:t>8</a:t>
            </a:fld>
            <a:endParaRPr lang="en-US"/>
          </a:p>
        </p:txBody>
      </p:sp>
    </p:spTree>
    <p:extLst>
      <p:ext uri="{BB962C8B-B14F-4D97-AF65-F5344CB8AC3E}">
        <p14:creationId xmlns:p14="http://schemas.microsoft.com/office/powerpoint/2010/main" val="2287625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000" kern="100" dirty="0">
                <a:effectLst/>
                <a:latin typeface="Open Sans" panose="020B0606030504020204" pitchFamily="34" charset="0"/>
                <a:ea typeface="Calibri" panose="020F0502020204030204" pitchFamily="34" charset="0"/>
                <a:cs typeface="Times New Roman" panose="02020603050405020304" pitchFamily="18" charset="0"/>
              </a:rPr>
              <a:t>The National Wildfire Coordinating Group’s </a:t>
            </a:r>
            <a:r>
              <a:rPr lang="en-US" sz="1000" i="1" kern="100" dirty="0">
                <a:effectLst/>
                <a:latin typeface="Open Sans" panose="020B0606030504020204" pitchFamily="34" charset="0"/>
                <a:ea typeface="Calibri" panose="020F0502020204030204" pitchFamily="34" charset="0"/>
                <a:cs typeface="Times New Roman" panose="02020603050405020304" pitchFamily="18" charset="0"/>
              </a:rPr>
              <a:t>Smoke and Roadway Safety Guide (PMS 477)</a:t>
            </a:r>
            <a:r>
              <a:rPr lang="en-US" sz="1000" kern="100" dirty="0">
                <a:effectLst/>
                <a:latin typeface="Open Sans" panose="020B0606030504020204" pitchFamily="34" charset="0"/>
                <a:ea typeface="Calibri" panose="020F0502020204030204" pitchFamily="34" charset="0"/>
                <a:cs typeface="Times New Roman" panose="02020603050405020304" pitchFamily="18" charset="0"/>
              </a:rPr>
              <a:t> and NWCG </a:t>
            </a:r>
            <a:r>
              <a:rPr lang="en-US" sz="1000" i="1" kern="100" dirty="0">
                <a:effectLst/>
                <a:latin typeface="Open Sans" panose="020B0606030504020204" pitchFamily="34" charset="0"/>
                <a:ea typeface="Calibri" panose="020F0502020204030204" pitchFamily="34" charset="0"/>
                <a:cs typeface="Times New Roman" panose="02020603050405020304" pitchFamily="18" charset="0"/>
              </a:rPr>
              <a:t>Smoke and Roadway Safety Pocket Card (PMS 477-1)</a:t>
            </a:r>
            <a:r>
              <a:rPr lang="en-US" sz="1000" kern="100" dirty="0">
                <a:effectLst/>
                <a:latin typeface="Open Sans" panose="020B0606030504020204" pitchFamily="34" charset="0"/>
                <a:ea typeface="Calibri" panose="020F0502020204030204" pitchFamily="34" charset="0"/>
                <a:cs typeface="Times New Roman" panose="02020603050405020304" pitchFamily="18" charset="0"/>
              </a:rPr>
              <a:t> provide excellent guidance in understanding the nature of the challenges smoke obscuration poses and developing the response organization’s approach to managing these challenges, including roadside response safety. The </a:t>
            </a:r>
            <a:r>
              <a:rPr lang="en-US" sz="1000" i="1" kern="100" dirty="0">
                <a:effectLst/>
                <a:latin typeface="Open Sans" panose="020B0606030504020204" pitchFamily="34" charset="0"/>
                <a:ea typeface="Calibri" panose="020F0502020204030204" pitchFamily="34" charset="0"/>
                <a:cs typeface="Times New Roman" panose="02020603050405020304" pitchFamily="18" charset="0"/>
              </a:rPr>
              <a:t>Guide </a:t>
            </a:r>
            <a:r>
              <a:rPr lang="en-US" sz="1000" kern="100" dirty="0">
                <a:effectLst/>
                <a:latin typeface="Open Sans" panose="020B0606030504020204" pitchFamily="34" charset="0"/>
                <a:ea typeface="Calibri" panose="020F0502020204030204" pitchFamily="34" charset="0"/>
                <a:cs typeface="Times New Roman" panose="02020603050405020304" pitchFamily="18" charset="0"/>
              </a:rPr>
              <a:t>suggests:</a:t>
            </a:r>
          </a:p>
          <a:p>
            <a:pPr marL="342900" marR="0" lvl="0" indent="-342900">
              <a:lnSpc>
                <a:spcPct val="107000"/>
              </a:lnSpc>
              <a:spcBef>
                <a:spcPts val="0"/>
              </a:spcBef>
              <a:spcAft>
                <a:spcPts val="0"/>
              </a:spcAft>
              <a:buFont typeface="Symbol" pitchFamily="2" charset="2"/>
              <a:buChar char=""/>
            </a:pPr>
            <a:r>
              <a:rPr lang="en-US" sz="1000" kern="100" dirty="0">
                <a:effectLst/>
                <a:latin typeface="Open Sans" panose="020B0606030504020204" pitchFamily="34" charset="0"/>
                <a:ea typeface="Calibri" panose="020F0502020204030204" pitchFamily="34" charset="0"/>
                <a:cs typeface="Times New Roman" panose="02020603050405020304" pitchFamily="18" charset="0"/>
              </a:rPr>
              <a:t>Anytime traffic flow is affected by an incident, contact the jurisdictional law enforcement agency for assistance.</a:t>
            </a:r>
          </a:p>
          <a:p>
            <a:pPr marL="342900" marR="0" lvl="0" indent="-342900">
              <a:lnSpc>
                <a:spcPct val="107000"/>
              </a:lnSpc>
              <a:spcBef>
                <a:spcPts val="0"/>
              </a:spcBef>
              <a:spcAft>
                <a:spcPts val="0"/>
              </a:spcAft>
              <a:buFont typeface="Symbol" pitchFamily="2" charset="2"/>
              <a:buChar char=""/>
            </a:pPr>
            <a:r>
              <a:rPr lang="en-US" sz="1000" kern="100" dirty="0">
                <a:effectLst/>
                <a:latin typeface="Open Sans" panose="020B0606030504020204" pitchFamily="34" charset="0"/>
                <a:ea typeface="Calibri" panose="020F0502020204030204" pitchFamily="34" charset="0"/>
                <a:cs typeface="Times New Roman" panose="02020603050405020304" pitchFamily="18" charset="0"/>
              </a:rPr>
              <a:t>Conduct all operations as far from traffic lanes as possible.</a:t>
            </a:r>
          </a:p>
          <a:p>
            <a:pPr marL="342900" marR="0" lvl="0" indent="-342900">
              <a:lnSpc>
                <a:spcPct val="107000"/>
              </a:lnSpc>
              <a:spcBef>
                <a:spcPts val="0"/>
              </a:spcBef>
              <a:spcAft>
                <a:spcPts val="0"/>
              </a:spcAft>
              <a:buFont typeface="Symbol" pitchFamily="2" charset="2"/>
              <a:buChar char=""/>
            </a:pPr>
            <a:r>
              <a:rPr lang="en-US" sz="1000" kern="100" dirty="0">
                <a:effectLst/>
                <a:latin typeface="Open Sans" panose="020B0606030504020204" pitchFamily="34" charset="0"/>
                <a:ea typeface="Calibri" panose="020F0502020204030204" pitchFamily="34" charset="0"/>
                <a:cs typeface="Times New Roman" panose="02020603050405020304" pitchFamily="18" charset="0"/>
              </a:rPr>
              <a:t>When working near traffic and not involved in fire suppression or containment activities, high visibility vests must be worn.</a:t>
            </a:r>
          </a:p>
          <a:p>
            <a:pPr marL="342900" marR="0" lvl="0" indent="-342900">
              <a:lnSpc>
                <a:spcPct val="107000"/>
              </a:lnSpc>
              <a:spcBef>
                <a:spcPts val="0"/>
              </a:spcBef>
              <a:spcAft>
                <a:spcPts val="0"/>
              </a:spcAft>
              <a:buFont typeface="Symbol" pitchFamily="2" charset="2"/>
              <a:buChar char=""/>
            </a:pPr>
            <a:r>
              <a:rPr lang="en-US" sz="1000" kern="100" dirty="0">
                <a:effectLst/>
                <a:latin typeface="Open Sans" panose="020B0606030504020204" pitchFamily="34" charset="0"/>
                <a:ea typeface="Calibri" panose="020F0502020204030204" pitchFamily="34" charset="0"/>
                <a:cs typeface="Times New Roman" panose="02020603050405020304" pitchFamily="18" charset="0"/>
              </a:rPr>
              <a:t>Park all vehicles on the same side of the roadway.</a:t>
            </a:r>
          </a:p>
          <a:p>
            <a:pPr marL="342900" marR="0" lvl="0" indent="-342900">
              <a:lnSpc>
                <a:spcPct val="107000"/>
              </a:lnSpc>
              <a:spcBef>
                <a:spcPts val="0"/>
              </a:spcBef>
              <a:spcAft>
                <a:spcPts val="0"/>
              </a:spcAft>
              <a:buFont typeface="Symbol" pitchFamily="2" charset="2"/>
              <a:buChar char=""/>
            </a:pPr>
            <a:r>
              <a:rPr lang="en-US" sz="1000" kern="100" dirty="0">
                <a:effectLst/>
                <a:latin typeface="Open Sans" panose="020B0606030504020204" pitchFamily="34" charset="0"/>
                <a:ea typeface="Calibri" panose="020F0502020204030204" pitchFamily="34" charset="0"/>
                <a:cs typeface="Times New Roman" panose="02020603050405020304" pitchFamily="18" charset="0"/>
              </a:rPr>
              <a:t>Exit the emergency vehicle on the side away from the roadway whenever possible.</a:t>
            </a:r>
          </a:p>
          <a:p>
            <a:pPr marL="342900" marR="0" lvl="0" indent="-342900">
              <a:lnSpc>
                <a:spcPct val="107000"/>
              </a:lnSpc>
              <a:spcBef>
                <a:spcPts val="0"/>
              </a:spcBef>
              <a:spcAft>
                <a:spcPts val="0"/>
              </a:spcAft>
              <a:buFont typeface="Symbol" pitchFamily="2" charset="2"/>
              <a:buChar char=""/>
            </a:pPr>
            <a:r>
              <a:rPr lang="en-US" sz="1000" kern="100" dirty="0">
                <a:effectLst/>
                <a:latin typeface="Open Sans" panose="020B0606030504020204" pitchFamily="34" charset="0"/>
                <a:ea typeface="Calibri" panose="020F0502020204030204" pitchFamily="34" charset="0"/>
                <a:cs typeface="Times New Roman" panose="02020603050405020304" pitchFamily="18" charset="0"/>
              </a:rPr>
              <a:t>Post lookouts to watch for and control traffic in both directions.</a:t>
            </a:r>
          </a:p>
          <a:p>
            <a:pPr marL="342900" marR="0" lvl="0" indent="-342900">
              <a:lnSpc>
                <a:spcPct val="107000"/>
              </a:lnSpc>
              <a:spcBef>
                <a:spcPts val="0"/>
              </a:spcBef>
              <a:spcAft>
                <a:spcPts val="0"/>
              </a:spcAft>
              <a:buFont typeface="Symbol" pitchFamily="2" charset="2"/>
              <a:buChar char=""/>
            </a:pPr>
            <a:r>
              <a:rPr lang="en-US" sz="1000" kern="100" dirty="0">
                <a:effectLst/>
                <a:latin typeface="Open Sans" panose="020B0606030504020204" pitchFamily="34" charset="0"/>
                <a:ea typeface="Calibri" panose="020F0502020204030204" pitchFamily="34" charset="0"/>
                <a:cs typeface="Times New Roman" panose="02020603050405020304" pitchFamily="18" charset="0"/>
              </a:rPr>
              <a:t>Use road flares or other advance warning and channelizing devices.</a:t>
            </a:r>
          </a:p>
          <a:p>
            <a:pPr marL="342900" marR="0" lvl="0" indent="-342900">
              <a:lnSpc>
                <a:spcPct val="107000"/>
              </a:lnSpc>
              <a:spcBef>
                <a:spcPts val="0"/>
              </a:spcBef>
              <a:spcAft>
                <a:spcPts val="0"/>
              </a:spcAft>
              <a:buFont typeface="Symbol" pitchFamily="2" charset="2"/>
              <a:buChar char=""/>
            </a:pPr>
            <a:r>
              <a:rPr lang="en-US" sz="1000" kern="100" dirty="0">
                <a:effectLst/>
                <a:latin typeface="Open Sans" panose="020B0606030504020204" pitchFamily="34" charset="0"/>
                <a:ea typeface="Calibri" panose="020F0502020204030204" pitchFamily="34" charset="0"/>
                <a:cs typeface="Times New Roman" panose="02020603050405020304" pitchFamily="18" charset="0"/>
              </a:rPr>
              <a:t>Operate pumps from the non-traffic side or from the cab of the fire apparatus.</a:t>
            </a:r>
          </a:p>
          <a:p>
            <a:pPr marL="342900" marR="0" lvl="0" indent="-342900">
              <a:lnSpc>
                <a:spcPct val="107000"/>
              </a:lnSpc>
              <a:spcBef>
                <a:spcPts val="0"/>
              </a:spcBef>
              <a:spcAft>
                <a:spcPts val="0"/>
              </a:spcAft>
              <a:buFont typeface="Symbol" pitchFamily="2" charset="2"/>
              <a:buChar char=""/>
            </a:pPr>
            <a:r>
              <a:rPr lang="en-US" sz="1000" kern="100" dirty="0">
                <a:effectLst/>
                <a:latin typeface="Open Sans" panose="020B0606030504020204" pitchFamily="34" charset="0"/>
                <a:ea typeface="Calibri" panose="020F0502020204030204" pitchFamily="34" charset="0"/>
                <a:cs typeface="Times New Roman" panose="02020603050405020304" pitchFamily="18" charset="0"/>
              </a:rPr>
              <a:t>Keep all hose, fire tools, and equipment out of traffic lanes.</a:t>
            </a:r>
          </a:p>
          <a:p>
            <a:pPr marL="342900" marR="0" lvl="0" indent="-342900">
              <a:lnSpc>
                <a:spcPct val="107000"/>
              </a:lnSpc>
              <a:spcBef>
                <a:spcPts val="0"/>
              </a:spcBef>
              <a:spcAft>
                <a:spcPts val="0"/>
              </a:spcAft>
              <a:buFont typeface="Symbol" pitchFamily="2" charset="2"/>
              <a:buChar char=""/>
            </a:pPr>
            <a:r>
              <a:rPr lang="en-US" sz="1000" kern="100" dirty="0">
                <a:effectLst/>
                <a:latin typeface="Open Sans" panose="020B0606030504020204" pitchFamily="34" charset="0"/>
                <a:ea typeface="Calibri" panose="020F0502020204030204" pitchFamily="34" charset="0"/>
                <a:cs typeface="Times New Roman" panose="02020603050405020304" pitchFamily="18" charset="0"/>
              </a:rPr>
              <a:t>Assessing safety risks to personnel and public posed by smoke on roads </a:t>
            </a:r>
          </a:p>
          <a:p>
            <a:pPr marL="342900" marR="0" lvl="0" indent="-342900">
              <a:lnSpc>
                <a:spcPct val="107000"/>
              </a:lnSpc>
              <a:spcBef>
                <a:spcPts val="0"/>
              </a:spcBef>
              <a:spcAft>
                <a:spcPts val="0"/>
              </a:spcAft>
              <a:buFont typeface="Symbol" pitchFamily="2" charset="2"/>
              <a:buChar char=""/>
            </a:pPr>
            <a:r>
              <a:rPr lang="en-US" sz="1000" kern="100" dirty="0">
                <a:effectLst/>
                <a:latin typeface="Open Sans" panose="020B0606030504020204" pitchFamily="34" charset="0"/>
                <a:ea typeface="Calibri" panose="020F0502020204030204" pitchFamily="34" charset="0"/>
                <a:cs typeface="Times New Roman" panose="02020603050405020304" pitchFamily="18" charset="0"/>
              </a:rPr>
              <a:t>During initial attack and/or daily size-up on extended attack, evaluate the potential of smoke to impact roadways up to 10 miles away.</a:t>
            </a:r>
          </a:p>
          <a:p>
            <a:pPr marL="342900" marR="0" lvl="0" indent="-342900">
              <a:lnSpc>
                <a:spcPct val="107000"/>
              </a:lnSpc>
              <a:spcBef>
                <a:spcPts val="0"/>
              </a:spcBef>
              <a:spcAft>
                <a:spcPts val="0"/>
              </a:spcAft>
              <a:buFont typeface="Symbol" pitchFamily="2" charset="2"/>
              <a:buChar char=""/>
            </a:pPr>
            <a:r>
              <a:rPr lang="en-US" sz="1000" kern="100" dirty="0">
                <a:effectLst/>
                <a:latin typeface="Open Sans" panose="020B0606030504020204" pitchFamily="34" charset="0"/>
                <a:ea typeface="Calibri" panose="020F0502020204030204" pitchFamily="34" charset="0"/>
                <a:cs typeface="Times New Roman" panose="02020603050405020304" pitchFamily="18" charset="0"/>
              </a:rPr>
              <a:t>Identify drainages and topographic features that may allow smoke to impact roadways during the night and early morning.</a:t>
            </a:r>
          </a:p>
          <a:p>
            <a:pPr marL="342900" marR="0" lvl="0" indent="-342900">
              <a:lnSpc>
                <a:spcPct val="107000"/>
              </a:lnSpc>
              <a:spcBef>
                <a:spcPts val="0"/>
              </a:spcBef>
              <a:spcAft>
                <a:spcPts val="0"/>
              </a:spcAft>
              <a:buFont typeface="Symbol" pitchFamily="2" charset="2"/>
              <a:buChar char=""/>
            </a:pPr>
            <a:r>
              <a:rPr lang="en-US" sz="1000" kern="100" dirty="0">
                <a:solidFill>
                  <a:srgbClr val="FF0000"/>
                </a:solidFill>
                <a:effectLst/>
                <a:latin typeface="Open Sans" panose="020B0606030504020204" pitchFamily="34" charset="0"/>
                <a:ea typeface="Calibri" panose="020F0502020204030204" pitchFamily="34" charset="0"/>
                <a:cs typeface="Times New Roman" panose="02020603050405020304" pitchFamily="18" charset="0"/>
              </a:rPr>
              <a:t>Establish local fire and traffic movement baselines or thresholds that, when combined with smoke, indicate that the potential for reduced roadway visibility exists and TIM practices need to be modified.</a:t>
            </a:r>
            <a:endParaRPr lang="en-US" sz="1000" kern="1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itchFamily="2" charset="2"/>
              <a:buChar char=""/>
            </a:pPr>
            <a:r>
              <a:rPr lang="en-US" sz="1000" kern="100" dirty="0">
                <a:effectLst/>
                <a:latin typeface="Open Sans" panose="020B0606030504020204" pitchFamily="34" charset="0"/>
                <a:ea typeface="Calibri" panose="020F0502020204030204" pitchFamily="34" charset="0"/>
                <a:cs typeface="Times New Roman" panose="02020603050405020304" pitchFamily="18" charset="0"/>
              </a:rPr>
              <a:t>Stay vigilant on key weather variables, such as</a:t>
            </a:r>
          </a:p>
          <a:p>
            <a:pPr marL="742950" marR="0" lvl="1" indent="-285750">
              <a:lnSpc>
                <a:spcPct val="107000"/>
              </a:lnSpc>
              <a:spcBef>
                <a:spcPts val="0"/>
              </a:spcBef>
              <a:spcAft>
                <a:spcPts val="0"/>
              </a:spcAft>
              <a:buFont typeface="Courier New" panose="02070309020205020404" pitchFamily="49" charset="0"/>
              <a:buChar char="o"/>
            </a:pPr>
            <a:r>
              <a:rPr lang="en-US" sz="1000" kern="100" dirty="0">
                <a:effectLst/>
                <a:latin typeface="Open Sans" panose="020B0606030504020204" pitchFamily="34" charset="0"/>
                <a:ea typeface="Calibri" panose="020F0502020204030204" pitchFamily="34" charset="0"/>
                <a:cs typeface="Times New Roman" panose="02020603050405020304" pitchFamily="18" charset="0"/>
              </a:rPr>
              <a:t>Critical surface temperature</a:t>
            </a:r>
          </a:p>
          <a:p>
            <a:pPr marL="742950" marR="0" lvl="1" indent="-285750">
              <a:lnSpc>
                <a:spcPct val="107000"/>
              </a:lnSpc>
              <a:spcBef>
                <a:spcPts val="0"/>
              </a:spcBef>
              <a:spcAft>
                <a:spcPts val="0"/>
              </a:spcAft>
              <a:buFont typeface="Courier New" panose="02070309020205020404" pitchFamily="49" charset="0"/>
              <a:buChar char="o"/>
            </a:pPr>
            <a:r>
              <a:rPr lang="en-US" sz="1000" kern="100" dirty="0">
                <a:effectLst/>
                <a:latin typeface="Open Sans" panose="020B0606030504020204" pitchFamily="34" charset="0"/>
                <a:ea typeface="Calibri" panose="020F0502020204030204" pitchFamily="34" charset="0"/>
                <a:cs typeface="Times New Roman" panose="02020603050405020304" pitchFamily="18" charset="0"/>
              </a:rPr>
              <a:t>Relative humidity</a:t>
            </a:r>
          </a:p>
          <a:p>
            <a:pPr marL="742950" marR="0" lvl="1" indent="-285750">
              <a:lnSpc>
                <a:spcPct val="107000"/>
              </a:lnSpc>
              <a:spcBef>
                <a:spcPts val="0"/>
              </a:spcBef>
              <a:spcAft>
                <a:spcPts val="0"/>
              </a:spcAft>
              <a:buFont typeface="Courier New" panose="02070309020205020404" pitchFamily="49" charset="0"/>
              <a:buChar char="o"/>
            </a:pPr>
            <a:r>
              <a:rPr lang="en-US" sz="1000" kern="100" dirty="0">
                <a:effectLst/>
                <a:latin typeface="Open Sans" panose="020B0606030504020204" pitchFamily="34" charset="0"/>
                <a:ea typeface="Calibri" panose="020F0502020204030204" pitchFamily="34" charset="0"/>
                <a:cs typeface="Times New Roman" panose="02020603050405020304" pitchFamily="18" charset="0"/>
              </a:rPr>
              <a:t>Surface wind speed</a:t>
            </a:r>
          </a:p>
          <a:p>
            <a:pPr marL="742950" marR="0" lvl="1" indent="-285750">
              <a:lnSpc>
                <a:spcPct val="107000"/>
              </a:lnSpc>
              <a:spcBef>
                <a:spcPts val="0"/>
              </a:spcBef>
              <a:spcAft>
                <a:spcPts val="800"/>
              </a:spcAft>
              <a:buFont typeface="Courier New" panose="02070309020205020404" pitchFamily="49" charset="0"/>
              <a:buChar char="o"/>
            </a:pPr>
            <a:r>
              <a:rPr lang="en-US" sz="1000" kern="100" dirty="0">
                <a:effectLst/>
                <a:latin typeface="Open Sans" panose="020B0606030504020204" pitchFamily="34" charset="0"/>
                <a:ea typeface="Calibri" panose="020F0502020204030204" pitchFamily="34" charset="0"/>
                <a:cs typeface="Times New Roman" panose="02020603050405020304" pitchFamily="18" charset="0"/>
              </a:rPr>
              <a:t>Cloud cover</a:t>
            </a:r>
          </a:p>
          <a:p>
            <a:pPr marL="457200" marR="0">
              <a:lnSpc>
                <a:spcPct val="107000"/>
              </a:lnSpc>
              <a:spcBef>
                <a:spcPts val="0"/>
              </a:spcBef>
              <a:spcAft>
                <a:spcPts val="800"/>
              </a:spcAft>
            </a:pPr>
            <a:r>
              <a:rPr lang="en-US" sz="1000" kern="100" dirty="0">
                <a:effectLst/>
                <a:latin typeface="Open Sans" panose="020B0606030504020204" pitchFamily="34" charset="0"/>
                <a:ea typeface="Calibri" panose="020F0502020204030204" pitchFamily="34" charset="0"/>
                <a:cs typeface="Times New Roman" panose="02020603050405020304" pitchFamily="18" charset="0"/>
              </a:rPr>
              <a:t>and mitigate roadway visibility hazards accordingly.</a:t>
            </a:r>
          </a:p>
          <a:p>
            <a:pPr marL="457200" marR="0">
              <a:lnSpc>
                <a:spcPct val="107000"/>
              </a:lnSpc>
              <a:spcBef>
                <a:spcPts val="0"/>
              </a:spcBef>
              <a:spcAft>
                <a:spcPts val="800"/>
              </a:spcAft>
            </a:pPr>
            <a:endParaRPr lang="en-US" sz="1000" kern="100" dirty="0">
              <a:effectLst/>
              <a:latin typeface="Open Sans" panose="020B0606030504020204" pitchFamily="34" charset="0"/>
              <a:ea typeface="Calibri" panose="020F0502020204030204" pitchFamily="34" charset="0"/>
              <a:cs typeface="Times New Roman" panose="02020603050405020304" pitchFamily="18" charset="0"/>
            </a:endParaRPr>
          </a:p>
          <a:p>
            <a:r>
              <a:rPr lang="en-US" sz="1200" dirty="0"/>
              <a:t>NCWG WUI mitigation guides PMS 051 and 052 may serve as reference</a:t>
            </a:r>
          </a:p>
          <a:p>
            <a:r>
              <a:rPr lang="en-US" sz="1200" dirty="0"/>
              <a:t>https://</a:t>
            </a:r>
            <a:r>
              <a:rPr lang="en-US" sz="1200" dirty="0" err="1"/>
              <a:t>www.nwcg.gov</a:t>
            </a:r>
            <a:r>
              <a:rPr lang="en-US" sz="1200" dirty="0"/>
              <a:t>/sites/default/files/publications/pms052.pdf</a:t>
            </a:r>
            <a:endParaRPr lang="en-US" sz="1000" kern="100" dirty="0">
              <a:effectLst/>
              <a:latin typeface="Open Sans" panose="020B0606030504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194940A-358E-4A43-9CDB-463FAE527D6B}" type="slidenum">
              <a:rPr lang="en-US" smtClean="0"/>
              <a:t>9</a:t>
            </a:fld>
            <a:endParaRPr lang="en-US"/>
          </a:p>
        </p:txBody>
      </p:sp>
    </p:spTree>
    <p:extLst>
      <p:ext uri="{BB962C8B-B14F-4D97-AF65-F5344CB8AC3E}">
        <p14:creationId xmlns:p14="http://schemas.microsoft.com/office/powerpoint/2010/main" val="14431593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8C505-D19E-01EB-4BC1-5224DC3699F4}"/>
              </a:ext>
            </a:extLst>
          </p:cNvPr>
          <p:cNvSpPr>
            <a:spLocks noGrp="1"/>
          </p:cNvSpPr>
          <p:nvPr>
            <p:ph type="ctrTitle"/>
          </p:nvPr>
        </p:nvSpPr>
        <p:spPr>
          <a:xfrm>
            <a:off x="0" y="193333"/>
            <a:ext cx="12192000" cy="801535"/>
          </a:xfrm>
          <a:prstGeom prst="rect">
            <a:avLst/>
          </a:prstGeom>
        </p:spPr>
        <p:txBody>
          <a:bodyPr anchor="b">
            <a:normAutofit/>
          </a:bodyPr>
          <a:lstStyle>
            <a:lvl1pPr algn="ctr">
              <a:defRPr sz="4800"/>
            </a:lvl1pPr>
          </a:lstStyle>
          <a:p>
            <a:r>
              <a:rPr lang="en-US" dirty="0"/>
              <a:t>Click to edit Master title style</a:t>
            </a:r>
          </a:p>
        </p:txBody>
      </p:sp>
      <p:sp>
        <p:nvSpPr>
          <p:cNvPr id="3" name="Subtitle 2">
            <a:extLst>
              <a:ext uri="{FF2B5EF4-FFF2-40B4-BE49-F238E27FC236}">
                <a16:creationId xmlns:a16="http://schemas.microsoft.com/office/drawing/2014/main" id="{0ED5DD19-93D4-97B0-3D9E-6919CA7B27EB}"/>
              </a:ext>
            </a:extLst>
          </p:cNvPr>
          <p:cNvSpPr>
            <a:spLocks noGrp="1"/>
          </p:cNvSpPr>
          <p:nvPr>
            <p:ph type="subTitle" idx="1"/>
          </p:nvPr>
        </p:nvSpPr>
        <p:spPr>
          <a:xfrm>
            <a:off x="0" y="1334326"/>
            <a:ext cx="12192000" cy="443268"/>
          </a:xfrm>
          <a:prstGeom prst="rect">
            <a:avLst/>
          </a:prstGeo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descr="A red and orange forest&#10;&#10;Description automatically generated with medium confidence">
            <a:extLst>
              <a:ext uri="{FF2B5EF4-FFF2-40B4-BE49-F238E27FC236}">
                <a16:creationId xmlns:a16="http://schemas.microsoft.com/office/drawing/2014/main" id="{F594AB77-8591-FC31-91B7-A0E312D95C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66680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8C505-D19E-01EB-4BC1-5224DC3699F4}"/>
              </a:ext>
            </a:extLst>
          </p:cNvPr>
          <p:cNvSpPr>
            <a:spLocks noGrp="1"/>
          </p:cNvSpPr>
          <p:nvPr>
            <p:ph type="ctrTitle"/>
          </p:nvPr>
        </p:nvSpPr>
        <p:spPr>
          <a:xfrm>
            <a:off x="0" y="193333"/>
            <a:ext cx="12192000" cy="801535"/>
          </a:xfrm>
          <a:prstGeom prst="rect">
            <a:avLst/>
          </a:prstGeom>
        </p:spPr>
        <p:txBody>
          <a:bodyPr anchor="b">
            <a:normAutofit/>
          </a:bodyPr>
          <a:lstStyle>
            <a:lvl1pPr algn="ctr">
              <a:defRPr sz="4800"/>
            </a:lvl1pPr>
          </a:lstStyle>
          <a:p>
            <a:r>
              <a:rPr lang="en-US" dirty="0"/>
              <a:t>Click to edit Master title style</a:t>
            </a:r>
          </a:p>
        </p:txBody>
      </p:sp>
      <p:sp>
        <p:nvSpPr>
          <p:cNvPr id="3" name="Subtitle 2">
            <a:extLst>
              <a:ext uri="{FF2B5EF4-FFF2-40B4-BE49-F238E27FC236}">
                <a16:creationId xmlns:a16="http://schemas.microsoft.com/office/drawing/2014/main" id="{0ED5DD19-93D4-97B0-3D9E-6919CA7B27EB}"/>
              </a:ext>
            </a:extLst>
          </p:cNvPr>
          <p:cNvSpPr>
            <a:spLocks noGrp="1"/>
          </p:cNvSpPr>
          <p:nvPr>
            <p:ph type="subTitle" idx="1"/>
          </p:nvPr>
        </p:nvSpPr>
        <p:spPr>
          <a:xfrm>
            <a:off x="0" y="1092924"/>
            <a:ext cx="12192000" cy="365125"/>
          </a:xfrm>
          <a:prstGeom prst="rect">
            <a:avLst/>
          </a:prstGeo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descr="A black background with trees&#10;&#10;Description automatically generated">
            <a:extLst>
              <a:ext uri="{FF2B5EF4-FFF2-40B4-BE49-F238E27FC236}">
                <a16:creationId xmlns:a16="http://schemas.microsoft.com/office/drawing/2014/main" id="{2A234367-7FA7-702C-ACE9-DE41AC0F16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circular emblem with different symbols&#10;&#10;Description automatically generated">
            <a:extLst>
              <a:ext uri="{FF2B5EF4-FFF2-40B4-BE49-F238E27FC236}">
                <a16:creationId xmlns:a16="http://schemas.microsoft.com/office/drawing/2014/main" id="{68060F5D-C508-0213-3CF0-5045EF8357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5154" y="5889879"/>
            <a:ext cx="768280" cy="768280"/>
          </a:xfrm>
          <a:prstGeom prst="rect">
            <a:avLst/>
          </a:prstGeom>
        </p:spPr>
      </p:pic>
      <p:pic>
        <p:nvPicPr>
          <p:cNvPr id="8" name="Picture 7" descr="A blue and black logo&#10;&#10;Description automatically generated">
            <a:extLst>
              <a:ext uri="{FF2B5EF4-FFF2-40B4-BE49-F238E27FC236}">
                <a16:creationId xmlns:a16="http://schemas.microsoft.com/office/drawing/2014/main" id="{A2954409-C7E7-E39E-8A70-E8B40967307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1872" y="6030580"/>
            <a:ext cx="2587844" cy="486878"/>
          </a:xfrm>
          <a:prstGeom prst="rect">
            <a:avLst/>
          </a:prstGeom>
        </p:spPr>
      </p:pic>
      <p:sp>
        <p:nvSpPr>
          <p:cNvPr id="9" name="Oval 8">
            <a:extLst>
              <a:ext uri="{FF2B5EF4-FFF2-40B4-BE49-F238E27FC236}">
                <a16:creationId xmlns:a16="http://schemas.microsoft.com/office/drawing/2014/main" id="{FA3F6306-CAF4-0ACF-80F3-07B28D478492}"/>
              </a:ext>
            </a:extLst>
          </p:cNvPr>
          <p:cNvSpPr/>
          <p:nvPr userDrawn="1"/>
        </p:nvSpPr>
        <p:spPr>
          <a:xfrm>
            <a:off x="11591783" y="6345722"/>
            <a:ext cx="365125" cy="365125"/>
          </a:xfrm>
          <a:prstGeom prst="ellipse">
            <a:avLst/>
          </a:prstGeom>
          <a:solidFill>
            <a:schemeClr val="bg1">
              <a:alpha val="50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ln>
                <a:noFill/>
              </a:ln>
            </a:endParaRPr>
          </a:p>
        </p:txBody>
      </p:sp>
      <p:sp>
        <p:nvSpPr>
          <p:cNvPr id="6" name="Slide Number Placeholder 5">
            <a:extLst>
              <a:ext uri="{FF2B5EF4-FFF2-40B4-BE49-F238E27FC236}">
                <a16:creationId xmlns:a16="http://schemas.microsoft.com/office/drawing/2014/main" id="{F9C4068F-DB0C-E2CE-40CC-355C07AF312D}"/>
              </a:ext>
            </a:extLst>
          </p:cNvPr>
          <p:cNvSpPr>
            <a:spLocks noGrp="1"/>
          </p:cNvSpPr>
          <p:nvPr>
            <p:ph type="sldNum" sz="quarter" idx="12"/>
          </p:nvPr>
        </p:nvSpPr>
        <p:spPr>
          <a:xfrm>
            <a:off x="11561844" y="6391900"/>
            <a:ext cx="425002" cy="272767"/>
          </a:xfrm>
          <a:prstGeom prst="rect">
            <a:avLst/>
          </a:prstGeom>
        </p:spPr>
        <p:txBody>
          <a:bodyPr/>
          <a:lstStyle>
            <a:lvl1pPr algn="ctr">
              <a:defRPr sz="1100" b="1">
                <a:solidFill>
                  <a:schemeClr val="tx1">
                    <a:lumMod val="65000"/>
                    <a:lumOff val="35000"/>
                  </a:schemeClr>
                </a:solidFill>
                <a:latin typeface="Arial" panose="020B0604020202020204" pitchFamily="34" charset="0"/>
                <a:cs typeface="Arial" panose="020B0604020202020204" pitchFamily="34" charset="0"/>
              </a:defRPr>
            </a:lvl1pPr>
          </a:lstStyle>
          <a:p>
            <a:fld id="{52ADA041-CA97-4E5C-A3B6-D687AF6078DD}" type="slidenum">
              <a:rPr lang="en-US" smtClean="0"/>
              <a:pPr/>
              <a:t>‹#›</a:t>
            </a:fld>
            <a:endParaRPr lang="en-US" dirty="0"/>
          </a:p>
        </p:txBody>
      </p:sp>
    </p:spTree>
    <p:extLst>
      <p:ext uri="{BB962C8B-B14F-4D97-AF65-F5344CB8AC3E}">
        <p14:creationId xmlns:p14="http://schemas.microsoft.com/office/powerpoint/2010/main" val="232555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2E6DD84A-AEAF-17D7-9748-487C06EDA60F}"/>
              </a:ext>
            </a:extLst>
          </p:cNvPr>
          <p:cNvSpPr>
            <a:spLocks noGrp="1"/>
          </p:cNvSpPr>
          <p:nvPr>
            <p:ph type="title"/>
          </p:nvPr>
        </p:nvSpPr>
        <p:spPr>
          <a:xfrm>
            <a:off x="207580" y="264227"/>
            <a:ext cx="11572414" cy="769992"/>
          </a:xfrm>
          <a:prstGeom prst="rect">
            <a:avLst/>
          </a:prstGeom>
        </p:spPr>
        <p:txBody>
          <a:bodyPr vert="horz" lIns="91440" tIns="45720" rIns="91440" bIns="45720" rtlCol="0" anchor="ctr">
            <a:normAutofit/>
          </a:bodyPr>
          <a:lstStyle/>
          <a:p>
            <a:r>
              <a:rPr lang="en-US" dirty="0"/>
              <a:t>Click to edit Master title style</a:t>
            </a:r>
          </a:p>
        </p:txBody>
      </p:sp>
      <p:sp>
        <p:nvSpPr>
          <p:cNvPr id="12" name="Text Placeholder 2">
            <a:extLst>
              <a:ext uri="{FF2B5EF4-FFF2-40B4-BE49-F238E27FC236}">
                <a16:creationId xmlns:a16="http://schemas.microsoft.com/office/drawing/2014/main" id="{7F4DBA29-C2D1-FFD0-EEE9-D24ED2C1C065}"/>
              </a:ext>
            </a:extLst>
          </p:cNvPr>
          <p:cNvSpPr>
            <a:spLocks noGrp="1"/>
          </p:cNvSpPr>
          <p:nvPr>
            <p:ph idx="1"/>
          </p:nvPr>
        </p:nvSpPr>
        <p:spPr>
          <a:xfrm>
            <a:off x="321616" y="1034219"/>
            <a:ext cx="11446916"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descr="A black background with trees&#10;&#10;Description automatically generated">
            <a:extLst>
              <a:ext uri="{FF2B5EF4-FFF2-40B4-BE49-F238E27FC236}">
                <a16:creationId xmlns:a16="http://schemas.microsoft.com/office/drawing/2014/main" id="{ADA77683-0056-DD23-258E-A905631EE7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descr="A circular emblem with different symbols&#10;&#10;Description automatically generated">
            <a:extLst>
              <a:ext uri="{FF2B5EF4-FFF2-40B4-BE49-F238E27FC236}">
                <a16:creationId xmlns:a16="http://schemas.microsoft.com/office/drawing/2014/main" id="{B2B2096A-FEE7-23F7-53C3-4404EB3506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5154" y="5889879"/>
            <a:ext cx="768280" cy="768280"/>
          </a:xfrm>
          <a:prstGeom prst="rect">
            <a:avLst/>
          </a:prstGeom>
        </p:spPr>
      </p:pic>
      <p:pic>
        <p:nvPicPr>
          <p:cNvPr id="14" name="Picture 13" descr="A blue and black logo&#10;&#10;Description automatically generated">
            <a:extLst>
              <a:ext uri="{FF2B5EF4-FFF2-40B4-BE49-F238E27FC236}">
                <a16:creationId xmlns:a16="http://schemas.microsoft.com/office/drawing/2014/main" id="{9BC648C2-5C8A-1CEA-8278-A2417811C03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1872" y="6030580"/>
            <a:ext cx="2587844" cy="486878"/>
          </a:xfrm>
          <a:prstGeom prst="rect">
            <a:avLst/>
          </a:prstGeom>
        </p:spPr>
      </p:pic>
      <p:sp>
        <p:nvSpPr>
          <p:cNvPr id="18" name="Oval 17">
            <a:extLst>
              <a:ext uri="{FF2B5EF4-FFF2-40B4-BE49-F238E27FC236}">
                <a16:creationId xmlns:a16="http://schemas.microsoft.com/office/drawing/2014/main" id="{E92C54ED-4F3F-210C-B4AB-8C550EF12390}"/>
              </a:ext>
            </a:extLst>
          </p:cNvPr>
          <p:cNvSpPr/>
          <p:nvPr userDrawn="1"/>
        </p:nvSpPr>
        <p:spPr>
          <a:xfrm>
            <a:off x="11591783" y="6345722"/>
            <a:ext cx="365125" cy="365125"/>
          </a:xfrm>
          <a:prstGeom prst="ellipse">
            <a:avLst/>
          </a:prstGeom>
          <a:solidFill>
            <a:schemeClr val="bg1">
              <a:alpha val="50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ln>
                <a:noFill/>
              </a:ln>
            </a:endParaRPr>
          </a:p>
        </p:txBody>
      </p:sp>
      <p:sp>
        <p:nvSpPr>
          <p:cNvPr id="19" name="Slide Number Placeholder 5">
            <a:extLst>
              <a:ext uri="{FF2B5EF4-FFF2-40B4-BE49-F238E27FC236}">
                <a16:creationId xmlns:a16="http://schemas.microsoft.com/office/drawing/2014/main" id="{93A0CF26-D517-5673-F0F0-BEC7F386D8D6}"/>
              </a:ext>
            </a:extLst>
          </p:cNvPr>
          <p:cNvSpPr>
            <a:spLocks noGrp="1"/>
          </p:cNvSpPr>
          <p:nvPr>
            <p:ph type="sldNum" sz="quarter" idx="12"/>
          </p:nvPr>
        </p:nvSpPr>
        <p:spPr>
          <a:xfrm>
            <a:off x="11561844" y="6391900"/>
            <a:ext cx="425002" cy="272767"/>
          </a:xfrm>
          <a:prstGeom prst="rect">
            <a:avLst/>
          </a:prstGeom>
        </p:spPr>
        <p:txBody>
          <a:bodyPr/>
          <a:lstStyle>
            <a:lvl1pPr algn="ctr">
              <a:defRPr sz="1100" b="1">
                <a:solidFill>
                  <a:schemeClr val="tx1">
                    <a:lumMod val="65000"/>
                    <a:lumOff val="35000"/>
                  </a:schemeClr>
                </a:solidFill>
              </a:defRPr>
            </a:lvl1pPr>
          </a:lstStyle>
          <a:p>
            <a:fld id="{52ADA041-CA97-4E5C-A3B6-D687AF6078DD}" type="slidenum">
              <a:rPr lang="en-US" smtClean="0"/>
              <a:pPr/>
              <a:t>‹#›</a:t>
            </a:fld>
            <a:endParaRPr lang="en-US" dirty="0"/>
          </a:p>
        </p:txBody>
      </p:sp>
    </p:spTree>
    <p:extLst>
      <p:ext uri="{BB962C8B-B14F-4D97-AF65-F5344CB8AC3E}">
        <p14:creationId xmlns:p14="http://schemas.microsoft.com/office/powerpoint/2010/main" val="14010803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1AAC789C-5D48-A862-A686-E9964E9FD083}"/>
              </a:ext>
            </a:extLst>
          </p:cNvPr>
          <p:cNvSpPr>
            <a:spLocks noGrp="1"/>
          </p:cNvSpPr>
          <p:nvPr>
            <p:ph type="title"/>
          </p:nvPr>
        </p:nvSpPr>
        <p:spPr>
          <a:xfrm>
            <a:off x="207580" y="264227"/>
            <a:ext cx="11572414" cy="769992"/>
          </a:xfrm>
          <a:prstGeom prst="rect">
            <a:avLst/>
          </a:prstGeom>
        </p:spPr>
        <p:txBody>
          <a:bodyPr vert="horz" lIns="91440" tIns="45720" rIns="91440" bIns="45720" rtlCol="0" anchor="ctr">
            <a:normAutofit/>
          </a:bodyPr>
          <a:lstStyle/>
          <a:p>
            <a:r>
              <a:rPr lang="en-US" dirty="0"/>
              <a:t>Click to edit Master title style</a:t>
            </a:r>
          </a:p>
        </p:txBody>
      </p:sp>
      <p:sp>
        <p:nvSpPr>
          <p:cNvPr id="8" name="Text Placeholder 2">
            <a:extLst>
              <a:ext uri="{FF2B5EF4-FFF2-40B4-BE49-F238E27FC236}">
                <a16:creationId xmlns:a16="http://schemas.microsoft.com/office/drawing/2014/main" id="{CEAA4C11-90CB-AA99-58B5-B294A2D230BC}"/>
              </a:ext>
            </a:extLst>
          </p:cNvPr>
          <p:cNvSpPr>
            <a:spLocks noGrp="1"/>
          </p:cNvSpPr>
          <p:nvPr>
            <p:ph type="body" idx="1"/>
          </p:nvPr>
        </p:nvSpPr>
        <p:spPr>
          <a:xfrm>
            <a:off x="321616" y="1034219"/>
            <a:ext cx="11446916"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Oval 9">
            <a:extLst>
              <a:ext uri="{FF2B5EF4-FFF2-40B4-BE49-F238E27FC236}">
                <a16:creationId xmlns:a16="http://schemas.microsoft.com/office/drawing/2014/main" id="{D413CB08-AD2C-79D4-B596-0879315E8E99}"/>
              </a:ext>
            </a:extLst>
          </p:cNvPr>
          <p:cNvSpPr/>
          <p:nvPr userDrawn="1"/>
        </p:nvSpPr>
        <p:spPr>
          <a:xfrm>
            <a:off x="11591783" y="6345722"/>
            <a:ext cx="365125" cy="365125"/>
          </a:xfrm>
          <a:prstGeom prst="ellipse">
            <a:avLst/>
          </a:prstGeom>
          <a:solidFill>
            <a:schemeClr val="bg1">
              <a:alpha val="50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ln>
                <a:noFill/>
              </a:ln>
            </a:endParaRPr>
          </a:p>
        </p:txBody>
      </p:sp>
      <p:sp>
        <p:nvSpPr>
          <p:cNvPr id="11" name="Slide Number Placeholder 5">
            <a:extLst>
              <a:ext uri="{FF2B5EF4-FFF2-40B4-BE49-F238E27FC236}">
                <a16:creationId xmlns:a16="http://schemas.microsoft.com/office/drawing/2014/main" id="{D4A62ACA-2854-4AD8-3421-636DB4269205}"/>
              </a:ext>
            </a:extLst>
          </p:cNvPr>
          <p:cNvSpPr>
            <a:spLocks noGrp="1"/>
          </p:cNvSpPr>
          <p:nvPr>
            <p:ph type="sldNum" sz="quarter" idx="4"/>
          </p:nvPr>
        </p:nvSpPr>
        <p:spPr>
          <a:xfrm>
            <a:off x="11561844" y="6391900"/>
            <a:ext cx="425002" cy="272767"/>
          </a:xfrm>
          <a:prstGeom prst="rect">
            <a:avLst/>
          </a:prstGeom>
        </p:spPr>
        <p:txBody>
          <a:bodyPr/>
          <a:lstStyle>
            <a:lvl1pPr algn="ctr">
              <a:defRPr sz="1100" b="1">
                <a:solidFill>
                  <a:schemeClr val="tx1">
                    <a:lumMod val="65000"/>
                    <a:lumOff val="35000"/>
                  </a:schemeClr>
                </a:solidFill>
              </a:defRPr>
            </a:lvl1pPr>
          </a:lstStyle>
          <a:p>
            <a:fld id="{52ADA041-CA97-4E5C-A3B6-D687AF6078DD}" type="slidenum">
              <a:rPr lang="en-US" smtClean="0"/>
              <a:pPr/>
              <a:t>‹#›</a:t>
            </a:fld>
            <a:endParaRPr lang="en-US" dirty="0"/>
          </a:p>
        </p:txBody>
      </p:sp>
    </p:spTree>
    <p:extLst>
      <p:ext uri="{BB962C8B-B14F-4D97-AF65-F5344CB8AC3E}">
        <p14:creationId xmlns:p14="http://schemas.microsoft.com/office/powerpoint/2010/main" val="364410256"/>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Lst>
  <p:hf hdr="0" ftr="0" dt="0"/>
  <p:txStyles>
    <p:titleStyle>
      <a:lvl1pPr algn="l" defTabSz="914400" rtl="0" eaLnBrk="1" latinLnBrk="0" hangingPunct="1">
        <a:lnSpc>
          <a:spcPct val="90000"/>
        </a:lnSpc>
        <a:spcBef>
          <a:spcPct val="0"/>
        </a:spcBef>
        <a:buNone/>
        <a:defRPr sz="3400" b="1" kern="1200">
          <a:solidFill>
            <a:schemeClr val="accent2">
              <a:lumMod val="75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3B2CC13C-BCD0-84F2-264B-A2A19A9B9DDD}"/>
              </a:ext>
            </a:extLst>
          </p:cNvPr>
          <p:cNvSpPr>
            <a:spLocks noGrp="1"/>
          </p:cNvSpPr>
          <p:nvPr>
            <p:ph type="ctrTitle"/>
          </p:nvPr>
        </p:nvSpPr>
        <p:spPr>
          <a:xfrm>
            <a:off x="0" y="165617"/>
            <a:ext cx="12192000" cy="1355412"/>
          </a:xfrm>
        </p:spPr>
        <p:txBody>
          <a:bodyPr>
            <a:noAutofit/>
          </a:bodyPr>
          <a:lstStyle/>
          <a:p>
            <a:pPr>
              <a:lnSpc>
                <a:spcPct val="100000"/>
              </a:lnSpc>
            </a:pPr>
            <a:r>
              <a:rPr lang="en-US" sz="4700"/>
              <a:t>Traffic Incident Management at Wildfires:</a:t>
            </a:r>
            <a:br>
              <a:rPr lang="en-US" sz="4700"/>
            </a:br>
            <a:r>
              <a:rPr lang="en-US" sz="3800">
                <a:solidFill>
                  <a:schemeClr val="tx1">
                    <a:lumMod val="65000"/>
                    <a:lumOff val="35000"/>
                  </a:schemeClr>
                </a:solidFill>
              </a:rPr>
              <a:t>TIM Practices for Safe, Efficient Operations</a:t>
            </a:r>
            <a:endParaRPr lang="en-US" sz="3800" dirty="0">
              <a:solidFill>
                <a:schemeClr val="tx1">
                  <a:lumMod val="65000"/>
                  <a:lumOff val="35000"/>
                </a:schemeClr>
              </a:solidFill>
            </a:endParaRPr>
          </a:p>
        </p:txBody>
      </p:sp>
      <p:grpSp>
        <p:nvGrpSpPr>
          <p:cNvPr id="13" name="Group 12">
            <a:extLst>
              <a:ext uri="{FF2B5EF4-FFF2-40B4-BE49-F238E27FC236}">
                <a16:creationId xmlns:a16="http://schemas.microsoft.com/office/drawing/2014/main" id="{96A48F4B-89E6-80A5-3C6E-04E6EE5F19A3}"/>
              </a:ext>
            </a:extLst>
          </p:cNvPr>
          <p:cNvGrpSpPr/>
          <p:nvPr/>
        </p:nvGrpSpPr>
        <p:grpSpPr>
          <a:xfrm>
            <a:off x="3284325" y="1852735"/>
            <a:ext cx="5623350" cy="1210505"/>
            <a:chOff x="3904478" y="1852735"/>
            <a:chExt cx="5623350" cy="1210505"/>
          </a:xfrm>
        </p:grpSpPr>
        <p:pic>
          <p:nvPicPr>
            <p:cNvPr id="8" name="Picture 7" descr="A circular emblem with different symbols&#10;&#10;Description automatically generated">
              <a:extLst>
                <a:ext uri="{FF2B5EF4-FFF2-40B4-BE49-F238E27FC236}">
                  <a16:creationId xmlns:a16="http://schemas.microsoft.com/office/drawing/2014/main" id="{5BFFBC39-318B-F4B3-77A6-6B0682BC2F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4478" y="1852735"/>
              <a:ext cx="1210505" cy="1210505"/>
            </a:xfrm>
            <a:prstGeom prst="rect">
              <a:avLst/>
            </a:prstGeom>
          </p:spPr>
        </p:pic>
        <p:pic>
          <p:nvPicPr>
            <p:cNvPr id="9" name="Picture 8" descr="A blue and black logo&#10;&#10;Description automatically generated">
              <a:extLst>
                <a:ext uri="{FF2B5EF4-FFF2-40B4-BE49-F238E27FC236}">
                  <a16:creationId xmlns:a16="http://schemas.microsoft.com/office/drawing/2014/main" id="{C927DACE-5E11-42CB-CF7F-C58FAD9567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7619" y="2043798"/>
              <a:ext cx="4230209" cy="795873"/>
            </a:xfrm>
            <a:prstGeom prst="rect">
              <a:avLst/>
            </a:prstGeom>
          </p:spPr>
        </p:pic>
      </p:grpSp>
      <p:sp>
        <p:nvSpPr>
          <p:cNvPr id="11" name="Subtitle 6">
            <a:extLst>
              <a:ext uri="{FF2B5EF4-FFF2-40B4-BE49-F238E27FC236}">
                <a16:creationId xmlns:a16="http://schemas.microsoft.com/office/drawing/2014/main" id="{42990AAD-C9DD-F1CB-CC98-26FA6206CAE8}"/>
              </a:ext>
            </a:extLst>
          </p:cNvPr>
          <p:cNvSpPr>
            <a:spLocks noGrp="1"/>
          </p:cNvSpPr>
          <p:nvPr>
            <p:ph type="subTitle" idx="1"/>
          </p:nvPr>
        </p:nvSpPr>
        <p:spPr>
          <a:xfrm>
            <a:off x="0" y="4717852"/>
            <a:ext cx="12192000" cy="327308"/>
          </a:xfrm>
        </p:spPr>
        <p:txBody>
          <a:bodyPr>
            <a:normAutofit/>
          </a:bodyPr>
          <a:lstStyle/>
          <a:p>
            <a:r>
              <a:rPr lang="en-US" sz="1400">
                <a:solidFill>
                  <a:schemeClr val="bg1"/>
                </a:solidFill>
              </a:rPr>
              <a:t>Funded By:</a:t>
            </a:r>
            <a:endParaRPr lang="en-US" sz="1400" dirty="0">
              <a:solidFill>
                <a:schemeClr val="bg1"/>
              </a:solidFill>
            </a:endParaRPr>
          </a:p>
        </p:txBody>
      </p:sp>
      <p:pic>
        <p:nvPicPr>
          <p:cNvPr id="12" name="Picture 11" descr="A logo with a bird and stars&#10;&#10;Description automatically generated">
            <a:extLst>
              <a:ext uri="{FF2B5EF4-FFF2-40B4-BE49-F238E27FC236}">
                <a16:creationId xmlns:a16="http://schemas.microsoft.com/office/drawing/2014/main" id="{AF344844-B1BD-E36D-E67C-BB7C7B15D0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7619" y="4938656"/>
            <a:ext cx="1596762" cy="1674415"/>
          </a:xfrm>
          <a:prstGeom prst="rect">
            <a:avLst/>
          </a:prstGeom>
        </p:spPr>
      </p:pic>
    </p:spTree>
    <p:extLst>
      <p:ext uri="{BB962C8B-B14F-4D97-AF65-F5344CB8AC3E}">
        <p14:creationId xmlns:p14="http://schemas.microsoft.com/office/powerpoint/2010/main" val="8980804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09DAE-388E-A8A2-D3DA-3F78737298B1}"/>
              </a:ext>
            </a:extLst>
          </p:cNvPr>
          <p:cNvSpPr>
            <a:spLocks noGrp="1"/>
          </p:cNvSpPr>
          <p:nvPr>
            <p:ph type="ctrTitle"/>
          </p:nvPr>
        </p:nvSpPr>
        <p:spPr/>
        <p:txBody>
          <a:bodyPr/>
          <a:lstStyle/>
          <a:p>
            <a:r>
              <a:rPr lang="en-US" b="1" dirty="0"/>
              <a:t>ICS and TIM IAP</a:t>
            </a:r>
          </a:p>
        </p:txBody>
      </p:sp>
      <p:pic>
        <p:nvPicPr>
          <p:cNvPr id="5" name="Picture 4">
            <a:extLst>
              <a:ext uri="{FF2B5EF4-FFF2-40B4-BE49-F238E27FC236}">
                <a16:creationId xmlns:a16="http://schemas.microsoft.com/office/drawing/2014/main" id="{818EF041-0C90-F0A4-5445-69FABDDA02FD}"/>
              </a:ext>
            </a:extLst>
          </p:cNvPr>
          <p:cNvPicPr>
            <a:picLocks noChangeAspect="1"/>
          </p:cNvPicPr>
          <p:nvPr/>
        </p:nvPicPr>
        <p:blipFill>
          <a:blip r:embed="rId3"/>
          <a:stretch>
            <a:fillRect/>
          </a:stretch>
        </p:blipFill>
        <p:spPr>
          <a:xfrm>
            <a:off x="158836" y="1283336"/>
            <a:ext cx="4129732" cy="3840317"/>
          </a:xfrm>
          <a:prstGeom prst="rect">
            <a:avLst/>
          </a:prstGeom>
        </p:spPr>
      </p:pic>
      <p:pic>
        <p:nvPicPr>
          <p:cNvPr id="7" name="Picture 6">
            <a:extLst>
              <a:ext uri="{FF2B5EF4-FFF2-40B4-BE49-F238E27FC236}">
                <a16:creationId xmlns:a16="http://schemas.microsoft.com/office/drawing/2014/main" id="{9FEF9C74-83C1-213D-B741-390FFBC3E126}"/>
              </a:ext>
            </a:extLst>
          </p:cNvPr>
          <p:cNvPicPr>
            <a:picLocks noChangeAspect="1"/>
          </p:cNvPicPr>
          <p:nvPr/>
        </p:nvPicPr>
        <p:blipFill>
          <a:blip r:embed="rId4"/>
          <a:stretch>
            <a:fillRect/>
          </a:stretch>
        </p:blipFill>
        <p:spPr>
          <a:xfrm>
            <a:off x="1730135" y="4111233"/>
            <a:ext cx="3556442" cy="1752450"/>
          </a:xfrm>
          <a:prstGeom prst="rect">
            <a:avLst/>
          </a:prstGeom>
        </p:spPr>
      </p:pic>
      <p:pic>
        <p:nvPicPr>
          <p:cNvPr id="3" name="Picture 2" descr="Item Detail and Product Photos - Wiland Associates">
            <a:extLst>
              <a:ext uri="{FF2B5EF4-FFF2-40B4-BE49-F238E27FC236}">
                <a16:creationId xmlns:a16="http://schemas.microsoft.com/office/drawing/2014/main" id="{D66784A6-5AFB-F7EB-5636-7097DD91FD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9779" y="1283336"/>
            <a:ext cx="3333750" cy="4314825"/>
          </a:xfrm>
          <a:prstGeom prst="rect">
            <a:avLst/>
          </a:prstGeom>
          <a:noFill/>
          <a:ln>
            <a:solidFill>
              <a:srgbClr val="004479"/>
            </a:solidFill>
          </a:ln>
          <a:extLst>
            <a:ext uri="{909E8E84-426E-40DD-AFC4-6F175D3DCCD1}">
              <a14:hiddenFill xmlns:a14="http://schemas.microsoft.com/office/drawing/2010/main">
                <a:solidFill>
                  <a:srgbClr val="FFFFFF"/>
                </a:solidFill>
              </a14:hiddenFill>
            </a:ext>
          </a:extLst>
        </p:spPr>
      </p:pic>
      <p:pic>
        <p:nvPicPr>
          <p:cNvPr id="1028" name="Picture 4" descr="Ics 201 - Fill Online, Printable, Fillable, Blank | pdfFiller">
            <a:extLst>
              <a:ext uri="{FF2B5EF4-FFF2-40B4-BE49-F238E27FC236}">
                <a16:creationId xmlns:a16="http://schemas.microsoft.com/office/drawing/2014/main" id="{2DD30ED2-E526-346F-1DE8-8F4A8B8213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96251" y="1162727"/>
            <a:ext cx="3334789" cy="4435434"/>
          </a:xfrm>
          <a:prstGeom prst="rect">
            <a:avLst/>
          </a:prstGeom>
          <a:noFill/>
          <a:ln>
            <a:solidFill>
              <a:srgbClr val="004479"/>
            </a:solidFill>
          </a:ln>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63E3A61D-E7D1-487D-10CA-E3752A3F77B4}"/>
              </a:ext>
            </a:extLst>
          </p:cNvPr>
          <p:cNvSpPr>
            <a:spLocks noGrp="1"/>
          </p:cNvSpPr>
          <p:nvPr>
            <p:ph type="sldNum" sz="quarter" idx="12"/>
          </p:nvPr>
        </p:nvSpPr>
        <p:spPr/>
        <p:txBody>
          <a:bodyPr/>
          <a:lstStyle/>
          <a:p>
            <a:fld id="{52ADA041-CA97-4E5C-A3B6-D687AF6078DD}" type="slidenum">
              <a:rPr lang="en-US" smtClean="0"/>
              <a:t>10</a:t>
            </a:fld>
            <a:endParaRPr lang="en-US" dirty="0"/>
          </a:p>
        </p:txBody>
      </p:sp>
    </p:spTree>
    <p:extLst>
      <p:ext uri="{BB962C8B-B14F-4D97-AF65-F5344CB8AC3E}">
        <p14:creationId xmlns:p14="http://schemas.microsoft.com/office/powerpoint/2010/main" val="1788339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B9C3F-E78C-A08C-3239-863F49079015}"/>
              </a:ext>
            </a:extLst>
          </p:cNvPr>
          <p:cNvSpPr>
            <a:spLocks noGrp="1"/>
          </p:cNvSpPr>
          <p:nvPr>
            <p:ph type="ctrTitle"/>
          </p:nvPr>
        </p:nvSpPr>
        <p:spPr/>
        <p:txBody>
          <a:bodyPr/>
          <a:lstStyle/>
          <a:p>
            <a:pPr algn="ctr"/>
            <a:r>
              <a:rPr lang="en-US" b="1" dirty="0"/>
              <a:t>Review SOGs Specific to YOU!</a:t>
            </a:r>
          </a:p>
        </p:txBody>
      </p:sp>
      <p:pic>
        <p:nvPicPr>
          <p:cNvPr id="1026" name="Picture 2" descr="5 Key Benefits of a Standard Operating Procedures Manual – 4D Group">
            <a:extLst>
              <a:ext uri="{FF2B5EF4-FFF2-40B4-BE49-F238E27FC236}">
                <a16:creationId xmlns:a16="http://schemas.microsoft.com/office/drawing/2014/main" id="{80A86816-42FD-B4EC-26F4-7F3512EDFE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4525" y="1646238"/>
            <a:ext cx="6076950" cy="404812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3A7F77A2-5573-E05A-9C5A-615C1420987F}"/>
              </a:ext>
            </a:extLst>
          </p:cNvPr>
          <p:cNvSpPr>
            <a:spLocks noGrp="1"/>
          </p:cNvSpPr>
          <p:nvPr>
            <p:ph type="sldNum" sz="quarter" idx="12"/>
          </p:nvPr>
        </p:nvSpPr>
        <p:spPr/>
        <p:txBody>
          <a:bodyPr/>
          <a:lstStyle/>
          <a:p>
            <a:fld id="{52ADA041-CA97-4E5C-A3B6-D687AF6078DD}" type="slidenum">
              <a:rPr lang="en-US" smtClean="0"/>
              <a:t>11</a:t>
            </a:fld>
            <a:endParaRPr lang="en-US" dirty="0"/>
          </a:p>
        </p:txBody>
      </p:sp>
    </p:spTree>
    <p:extLst>
      <p:ext uri="{BB962C8B-B14F-4D97-AF65-F5344CB8AC3E}">
        <p14:creationId xmlns:p14="http://schemas.microsoft.com/office/powerpoint/2010/main" val="2656854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B9C3F-E78C-A08C-3239-863F49079015}"/>
              </a:ext>
            </a:extLst>
          </p:cNvPr>
          <p:cNvSpPr>
            <a:spLocks noGrp="1"/>
          </p:cNvSpPr>
          <p:nvPr>
            <p:ph type="ctrTitle"/>
          </p:nvPr>
        </p:nvSpPr>
        <p:spPr/>
        <p:txBody>
          <a:bodyPr/>
          <a:lstStyle/>
          <a:p>
            <a:r>
              <a:rPr lang="en-US" dirty="0"/>
              <a:t>Reference items in the field</a:t>
            </a:r>
          </a:p>
        </p:txBody>
      </p:sp>
      <p:sp>
        <p:nvSpPr>
          <p:cNvPr id="3" name="Rectangle 2">
            <a:extLst>
              <a:ext uri="{FF2B5EF4-FFF2-40B4-BE49-F238E27FC236}">
                <a16:creationId xmlns:a16="http://schemas.microsoft.com/office/drawing/2014/main" id="{8102ED67-B550-54F6-08A8-44A04FE98732}"/>
              </a:ext>
            </a:extLst>
          </p:cNvPr>
          <p:cNvSpPr/>
          <p:nvPr/>
        </p:nvSpPr>
        <p:spPr>
          <a:xfrm>
            <a:off x="3684710" y="1206887"/>
            <a:ext cx="3941806" cy="4972994"/>
          </a:xfrm>
          <a:prstGeom prst="rect">
            <a:avLst/>
          </a:prstGeom>
          <a:solidFill>
            <a:schemeClr val="bg1"/>
          </a:solidFill>
          <a:ln>
            <a:solidFill>
              <a:srgbClr val="0044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US" sz="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WILDLAND ROADWAY INCIDENT “TIM CUE CARD”</a:t>
            </a:r>
          </a:p>
          <a:p>
            <a:pPr marL="0" marR="0">
              <a:lnSpc>
                <a:spcPct val="107000"/>
              </a:lnSpc>
              <a:spcBef>
                <a:spcPts val="0"/>
              </a:spcBef>
              <a:spcAft>
                <a:spcPts val="0"/>
              </a:spcAft>
            </a:pPr>
            <a:r>
              <a:rPr lang="en-US" sz="600" b="1" u="sng"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FOR ACCIDENT AREAS OR OPERATIONAL AREAS ALONG HIGHWAYS</a:t>
            </a:r>
            <a:endParaRPr lang="en-US" sz="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“Block” with first arriving apparatus to protect the scene, patients, and emergency personnel.</a:t>
            </a:r>
          </a:p>
          <a:p>
            <a:pPr marL="342900" marR="0" lvl="0" indent="-342900">
              <a:lnSpc>
                <a:spcPct val="107000"/>
              </a:lnSpc>
              <a:spcBef>
                <a:spcPts val="0"/>
              </a:spcBef>
              <a:spcAft>
                <a:spcPts val="0"/>
              </a:spcAft>
              <a:buFont typeface="Calibri" panose="020F0502020204030204" pitchFamily="34" charset="0"/>
              <a:buChar char="-"/>
            </a:pPr>
            <a:r>
              <a:rPr lang="en-US" sz="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Block at least one additional lane</a:t>
            </a:r>
          </a:p>
          <a:p>
            <a:pPr marL="342900" marR="0" lvl="0" indent="-342900">
              <a:lnSpc>
                <a:spcPct val="107000"/>
              </a:lnSpc>
              <a:spcBef>
                <a:spcPts val="0"/>
              </a:spcBef>
              <a:spcAft>
                <a:spcPts val="0"/>
              </a:spcAft>
              <a:buFont typeface="Calibri" panose="020F0502020204030204" pitchFamily="34" charset="0"/>
              <a:buChar char="-"/>
            </a:pPr>
            <a:r>
              <a:rPr lang="en-US" sz="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Block so pump panel is “down stream”</a:t>
            </a:r>
          </a:p>
          <a:p>
            <a:pPr marL="342900" marR="0" lvl="0" indent="-342900">
              <a:lnSpc>
                <a:spcPct val="107000"/>
              </a:lnSpc>
              <a:spcBef>
                <a:spcPts val="0"/>
              </a:spcBef>
              <a:spcAft>
                <a:spcPts val="0"/>
              </a:spcAft>
              <a:buFont typeface="Calibri" panose="020F0502020204030204" pitchFamily="34" charset="0"/>
              <a:buChar char="-"/>
            </a:pPr>
            <a:r>
              <a:rPr lang="en-US" sz="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Block most crucial or highest traffic volume direction first</a:t>
            </a:r>
          </a:p>
          <a:p>
            <a:pPr marL="342900" marR="0" lvl="0" indent="-342900">
              <a:lnSpc>
                <a:spcPct val="107000"/>
              </a:lnSpc>
              <a:spcBef>
                <a:spcPts val="0"/>
              </a:spcBef>
              <a:spcAft>
                <a:spcPts val="0"/>
              </a:spcAft>
              <a:buFont typeface="Calibri" panose="020F0502020204030204" pitchFamily="34" charset="0"/>
              <a:buChar char="-"/>
            </a:pPr>
            <a:r>
              <a:rPr lang="en-US" sz="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Consider requesting additional law enforcement assistance</a:t>
            </a:r>
          </a:p>
          <a:p>
            <a:pPr marL="342900" marR="0" lvl="0" indent="-342900">
              <a:lnSpc>
                <a:spcPct val="107000"/>
              </a:lnSpc>
              <a:spcBef>
                <a:spcPts val="0"/>
              </a:spcBef>
              <a:spcAft>
                <a:spcPts val="0"/>
              </a:spcAft>
              <a:buFont typeface="Calibri" panose="020F0502020204030204" pitchFamily="34" charset="0"/>
              <a:buChar char="-"/>
            </a:pPr>
            <a:r>
              <a:rPr lang="en-US" sz="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Consider requesting DOT/DPW/other highway resources </a:t>
            </a:r>
          </a:p>
          <a:p>
            <a:pPr marL="342900" marR="0" lvl="0" indent="-342900">
              <a:lnSpc>
                <a:spcPct val="107000"/>
              </a:lnSpc>
              <a:spcBef>
                <a:spcPts val="0"/>
              </a:spcBef>
              <a:spcAft>
                <a:spcPts val="0"/>
              </a:spcAft>
              <a:buFont typeface="Calibri" panose="020F0502020204030204" pitchFamily="34" charset="0"/>
              <a:buChar char="-"/>
            </a:pPr>
            <a:r>
              <a:rPr lang="en-US" sz="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Crews wear public safety vests and helmets at all times, full PPE when required</a:t>
            </a:r>
          </a:p>
          <a:p>
            <a:pPr marL="0" marR="0">
              <a:lnSpc>
                <a:spcPct val="107000"/>
              </a:lnSpc>
              <a:spcBef>
                <a:spcPts val="0"/>
              </a:spcBef>
              <a:spcAft>
                <a:spcPts val="0"/>
              </a:spcAft>
            </a:pPr>
            <a:r>
              <a:rPr lang="en-US" sz="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600" b="1" u="sng"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WARNING DEVICES AND PLACEMENT</a:t>
            </a:r>
            <a:endParaRPr lang="en-US" sz="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Advanced Warning Area and Transition Area Traffic Incident Management areas are governed by the anticipated length of the incident. For wildland incidents that may immediately be for more than 24 hours and thus, Department of Transportation and Law Enforcement must be engaged at the incident management level and appropriate plans, resources, and oversight obtained and implemented.</a:t>
            </a:r>
          </a:p>
          <a:p>
            <a:pPr marL="0" marR="0">
              <a:lnSpc>
                <a:spcPct val="107000"/>
              </a:lnSpc>
              <a:spcBef>
                <a:spcPts val="0"/>
              </a:spcBef>
              <a:spcAft>
                <a:spcPts val="0"/>
              </a:spcAft>
            </a:pPr>
            <a:r>
              <a:rPr lang="en-US" sz="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600" b="1" u="sng"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COMMUNICATIONS</a:t>
            </a:r>
            <a:endParaRPr lang="en-US" sz="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Keep lines of communication open, relaying incident status changes or needs and changing conditions.</a:t>
            </a:r>
          </a:p>
          <a:p>
            <a:pPr marL="0" marR="0">
              <a:lnSpc>
                <a:spcPct val="107000"/>
              </a:lnSpc>
              <a:spcBef>
                <a:spcPts val="0"/>
              </a:spcBef>
              <a:spcAft>
                <a:spcPts val="0"/>
              </a:spcAft>
            </a:pPr>
            <a:r>
              <a:rPr lang="en-US" sz="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600" b="1" u="sng"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SAFETY</a:t>
            </a:r>
            <a:endParaRPr lang="en-US" sz="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Consider assigning a Safety Officer and an upstream “spotter” if necessary.</a:t>
            </a:r>
          </a:p>
          <a:p>
            <a:pPr marL="0" marR="0">
              <a:lnSpc>
                <a:spcPct val="107000"/>
              </a:lnSpc>
              <a:spcBef>
                <a:spcPts val="0"/>
              </a:spcBef>
              <a:spcAft>
                <a:spcPts val="0"/>
              </a:spcAft>
            </a:pPr>
            <a:r>
              <a:rPr lang="en-US" sz="600" b="1" u="none" strike="noStrike"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600" b="1" u="sng"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AMBULANCE PLACEMENT</a:t>
            </a:r>
            <a:endParaRPr lang="en-US" sz="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Park ambulances in the shadow of larger apparatus</a:t>
            </a:r>
          </a:p>
          <a:p>
            <a:pPr marL="342900" marR="0" lvl="0" indent="-342900">
              <a:lnSpc>
                <a:spcPct val="107000"/>
              </a:lnSpc>
              <a:spcBef>
                <a:spcPts val="0"/>
              </a:spcBef>
              <a:spcAft>
                <a:spcPts val="0"/>
              </a:spcAft>
              <a:buFont typeface="Calibri" panose="020F0502020204030204" pitchFamily="34" charset="0"/>
              <a:buChar char="-"/>
            </a:pPr>
            <a:r>
              <a:rPr lang="en-US" sz="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All patient loading into medic units is done from within a protected zone.</a:t>
            </a:r>
          </a:p>
          <a:p>
            <a:pPr marL="342900" marR="0" lvl="0" indent="-342900">
              <a:lnSpc>
                <a:spcPct val="107000"/>
              </a:lnSpc>
              <a:spcBef>
                <a:spcPts val="0"/>
              </a:spcBef>
              <a:spcAft>
                <a:spcPts val="0"/>
              </a:spcAft>
              <a:buFont typeface="Calibri" panose="020F0502020204030204" pitchFamily="34" charset="0"/>
              <a:buChar char="-"/>
            </a:pPr>
            <a:r>
              <a:rPr lang="en-US" sz="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Lane 1 is furthers right lane, next is lane 2, then lane 3 from approaching motorist’s point of view.</a:t>
            </a:r>
          </a:p>
          <a:p>
            <a:pPr marL="342900" marR="0" lvl="0" indent="-342900">
              <a:lnSpc>
                <a:spcPct val="107000"/>
              </a:lnSpc>
              <a:spcBef>
                <a:spcPts val="0"/>
              </a:spcBef>
              <a:spcAft>
                <a:spcPts val="0"/>
              </a:spcAft>
              <a:buFont typeface="Calibri" panose="020F0502020204030204" pitchFamily="34" charset="0"/>
              <a:buChar char="-"/>
            </a:pPr>
            <a:r>
              <a:rPr lang="en-US" sz="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Direct ambulance to “block to the right” or “block to the left” to protect loading doors.</a:t>
            </a:r>
          </a:p>
          <a:p>
            <a:pPr marL="342900" marR="0" lvl="0" indent="-342900">
              <a:lnSpc>
                <a:spcPct val="107000"/>
              </a:lnSpc>
              <a:spcBef>
                <a:spcPts val="0"/>
              </a:spcBef>
              <a:spcAft>
                <a:spcPts val="0"/>
              </a:spcAft>
              <a:buFont typeface="Calibri" panose="020F0502020204030204" pitchFamily="34" charset="0"/>
              <a:buChar char="-"/>
            </a:pPr>
            <a:r>
              <a:rPr lang="en-US" sz="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Place ambulance patient loading area facing away from the closest lane of moving traffic.</a:t>
            </a:r>
          </a:p>
          <a:p>
            <a:pPr marL="0" marR="0">
              <a:lnSpc>
                <a:spcPct val="107000"/>
              </a:lnSpc>
              <a:spcBef>
                <a:spcPts val="0"/>
              </a:spcBef>
              <a:spcAft>
                <a:spcPts val="0"/>
              </a:spcAft>
            </a:pPr>
            <a:r>
              <a:rPr lang="en-US" sz="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600" b="1" u="sng"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FOR LIMITED ACCESS OR HIGH VOLUME HIGHWAY INCIDENTS</a:t>
            </a:r>
            <a:endParaRPr lang="en-US" sz="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Establish initial block – minimum two lanes</a:t>
            </a:r>
          </a:p>
          <a:p>
            <a:pPr marL="342900" marR="0" lvl="0" indent="-342900">
              <a:lnSpc>
                <a:spcPct val="107000"/>
              </a:lnSpc>
              <a:spcBef>
                <a:spcPts val="0"/>
              </a:spcBef>
              <a:spcAft>
                <a:spcPts val="0"/>
              </a:spcAft>
              <a:buFont typeface="Calibri" panose="020F0502020204030204" pitchFamily="34" charset="0"/>
              <a:buChar char="-"/>
            </a:pPr>
            <a:r>
              <a:rPr lang="en-US" sz="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Establish an upstream block</a:t>
            </a:r>
          </a:p>
          <a:p>
            <a:pPr marL="342900" marR="0" lvl="0" indent="-342900">
              <a:lnSpc>
                <a:spcPct val="107000"/>
              </a:lnSpc>
              <a:spcBef>
                <a:spcPts val="0"/>
              </a:spcBef>
              <a:spcAft>
                <a:spcPts val="0"/>
              </a:spcAft>
              <a:buFont typeface="Calibri" panose="020F0502020204030204" pitchFamily="34" charset="0"/>
              <a:buChar char="-"/>
            </a:pPr>
            <a:r>
              <a:rPr lang="en-US" sz="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Two lanes plus shoulder</a:t>
            </a:r>
          </a:p>
          <a:p>
            <a:pPr marL="342900" marR="0" lvl="0" indent="-342900">
              <a:lnSpc>
                <a:spcPct val="107000"/>
              </a:lnSpc>
              <a:spcBef>
                <a:spcPts val="0"/>
              </a:spcBef>
              <a:spcAft>
                <a:spcPts val="0"/>
              </a:spcAft>
              <a:buFont typeface="Calibri" panose="020F0502020204030204" pitchFamily="34" charset="0"/>
              <a:buChar char="-"/>
            </a:pPr>
            <a:r>
              <a:rPr lang="en-US" sz="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Three driving lanes</a:t>
            </a:r>
          </a:p>
          <a:p>
            <a:pPr marL="342900" marR="0" lvl="0" indent="-342900">
              <a:lnSpc>
                <a:spcPct val="107000"/>
              </a:lnSpc>
              <a:spcBef>
                <a:spcPts val="0"/>
              </a:spcBef>
              <a:spcAft>
                <a:spcPts val="0"/>
              </a:spcAft>
              <a:buFont typeface="Calibri" panose="020F0502020204030204" pitchFamily="34" charset="0"/>
              <a:buChar char="-"/>
            </a:pPr>
            <a:r>
              <a:rPr lang="en-US" sz="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Place cones and/or cones illuminated by flares upstream of blocking vehicles with last cone 200ft upstream of</a:t>
            </a:r>
          </a:p>
          <a:p>
            <a:pPr marL="342900" marR="0" lvl="0" indent="-342900">
              <a:lnSpc>
                <a:spcPct val="107000"/>
              </a:lnSpc>
              <a:spcBef>
                <a:spcPts val="0"/>
              </a:spcBef>
              <a:spcAft>
                <a:spcPts val="0"/>
              </a:spcAft>
              <a:buFont typeface="Calibri" panose="020F0502020204030204" pitchFamily="34" charset="0"/>
              <a:buChar char="-"/>
            </a:pPr>
            <a:r>
              <a:rPr lang="en-US" sz="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apparatus.</a:t>
            </a:r>
          </a:p>
          <a:p>
            <a:pPr marL="342900" marR="0" lvl="0" indent="-342900">
              <a:lnSpc>
                <a:spcPct val="107000"/>
              </a:lnSpc>
              <a:spcBef>
                <a:spcPts val="0"/>
              </a:spcBef>
              <a:spcAft>
                <a:spcPts val="0"/>
              </a:spcAft>
              <a:buFont typeface="Calibri" panose="020F0502020204030204" pitchFamily="34" charset="0"/>
              <a:buChar char="-"/>
            </a:pPr>
            <a:r>
              <a:rPr lang="en-US" sz="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Establish flagger position</a:t>
            </a:r>
          </a:p>
          <a:p>
            <a:pPr marL="342900" marR="0" lvl="0" indent="-342900">
              <a:lnSpc>
                <a:spcPct val="107000"/>
              </a:lnSpc>
              <a:spcBef>
                <a:spcPts val="0"/>
              </a:spcBef>
              <a:spcAft>
                <a:spcPts val="0"/>
              </a:spcAft>
              <a:buFont typeface="Calibri" panose="020F0502020204030204" pitchFamily="34" charset="0"/>
              <a:buChar char="-"/>
            </a:pPr>
            <a:r>
              <a:rPr lang="en-US" sz="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Monitoring approaching traffic and sound emergency signal as necessary (apparatus operator sounds air horn</a:t>
            </a:r>
          </a:p>
          <a:p>
            <a:pPr marL="342900" marR="0" lvl="0" indent="-342900">
              <a:lnSpc>
                <a:spcPct val="107000"/>
              </a:lnSpc>
              <a:spcBef>
                <a:spcPts val="0"/>
              </a:spcBef>
              <a:spcAft>
                <a:spcPts val="0"/>
              </a:spcAft>
              <a:buFont typeface="Calibri" panose="020F0502020204030204" pitchFamily="34" charset="0"/>
              <a:buChar char="-"/>
            </a:pPr>
            <a:r>
              <a:rPr lang="en-US" sz="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blasts as necessary</a:t>
            </a:r>
          </a:p>
          <a:p>
            <a:pPr marL="342900" marR="0" lvl="0" indent="-342900">
              <a:lnSpc>
                <a:spcPct val="107000"/>
              </a:lnSpc>
              <a:spcBef>
                <a:spcPts val="0"/>
              </a:spcBef>
              <a:spcAft>
                <a:spcPts val="0"/>
              </a:spcAft>
              <a:buFont typeface="Calibri" panose="020F0502020204030204" pitchFamily="34" charset="0"/>
              <a:buChar char="-"/>
            </a:pPr>
            <a:r>
              <a:rPr lang="en-US" sz="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Use law enforcement vehicles for additional blocking</a:t>
            </a:r>
          </a:p>
          <a:p>
            <a:pPr marL="342900" marR="0" lvl="0" indent="-342900">
              <a:lnSpc>
                <a:spcPct val="107000"/>
              </a:lnSpc>
              <a:spcBef>
                <a:spcPts val="0"/>
              </a:spcBef>
              <a:spcAft>
                <a:spcPts val="0"/>
              </a:spcAft>
              <a:buFont typeface="Calibri" panose="020F0502020204030204" pitchFamily="34" charset="0"/>
              <a:buChar char="-"/>
            </a:pPr>
            <a:r>
              <a:rPr lang="en-US" sz="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Assure unified incident command is established</a:t>
            </a:r>
          </a:p>
          <a:p>
            <a:pPr marL="342900" marR="0" lvl="0" indent="-342900">
              <a:lnSpc>
                <a:spcPct val="107000"/>
              </a:lnSpc>
              <a:spcBef>
                <a:spcPts val="0"/>
              </a:spcBef>
              <a:spcAft>
                <a:spcPts val="0"/>
              </a:spcAft>
              <a:buFont typeface="Calibri" panose="020F0502020204030204" pitchFamily="34" charset="0"/>
              <a:buChar char="-"/>
            </a:pPr>
            <a:r>
              <a:rPr lang="en-US" sz="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Terminate incident aggressively, but not at risk of compromising safety</a:t>
            </a:r>
          </a:p>
          <a:p>
            <a:pPr marL="0" marR="0">
              <a:lnSpc>
                <a:spcPct val="107000"/>
              </a:lnSpc>
              <a:spcBef>
                <a:spcPts val="0"/>
              </a:spcBef>
              <a:spcAft>
                <a:spcPts val="0"/>
              </a:spcAft>
            </a:pPr>
            <a:r>
              <a:rPr lang="en-US" sz="600" b="1" u="none" strike="noStrike"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600" b="1" u="sng"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NIGHT OR REDUCED LIGHT CONDITIONS</a:t>
            </a:r>
            <a:endParaRPr lang="en-US" sz="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Turn off vehicle headlights</a:t>
            </a:r>
          </a:p>
          <a:p>
            <a:pPr marL="342900" marR="0" lvl="0" indent="-342900">
              <a:lnSpc>
                <a:spcPct val="107000"/>
              </a:lnSpc>
              <a:spcBef>
                <a:spcPts val="0"/>
              </a:spcBef>
              <a:spcAft>
                <a:spcPts val="0"/>
              </a:spcAft>
              <a:buFont typeface="Calibri" panose="020F0502020204030204" pitchFamily="34" charset="0"/>
              <a:buChar char="-"/>
            </a:pPr>
            <a:r>
              <a:rPr lang="en-US" sz="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Turn off traffic light control devices</a:t>
            </a:r>
          </a:p>
          <a:p>
            <a:pPr marL="342900" marR="0" lvl="0" indent="-342900">
              <a:lnSpc>
                <a:spcPct val="107000"/>
              </a:lnSpc>
              <a:spcBef>
                <a:spcPts val="0"/>
              </a:spcBef>
              <a:spcAft>
                <a:spcPts val="0"/>
              </a:spcAft>
              <a:buFont typeface="Calibri" panose="020F0502020204030204" pitchFamily="34" charset="0"/>
              <a:buChar char="-"/>
            </a:pPr>
            <a:r>
              <a:rPr lang="en-US" sz="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Provide overall scene lighting</a:t>
            </a:r>
          </a:p>
          <a:p>
            <a:pPr marL="342900" marR="0" lvl="0" indent="-342900">
              <a:lnSpc>
                <a:spcPct val="107000"/>
              </a:lnSpc>
              <a:spcBef>
                <a:spcPts val="0"/>
              </a:spcBef>
              <a:spcAft>
                <a:spcPts val="0"/>
              </a:spcAft>
              <a:buFont typeface="Calibri" panose="020F0502020204030204" pitchFamily="34" charset="0"/>
              <a:buChar char="-"/>
            </a:pPr>
            <a:r>
              <a:rPr lang="en-US" sz="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Illuminate cones with flares</a:t>
            </a:r>
          </a:p>
          <a:p>
            <a:pPr marL="342900" marR="0" lvl="0" indent="-342900">
              <a:lnSpc>
                <a:spcPct val="107000"/>
              </a:lnSpc>
              <a:spcBef>
                <a:spcPts val="0"/>
              </a:spcBef>
              <a:spcAft>
                <a:spcPts val="0"/>
              </a:spcAft>
              <a:buFont typeface="Calibri" panose="020F0502020204030204" pitchFamily="34" charset="0"/>
              <a:buChar char="-"/>
            </a:pPr>
            <a:r>
              <a:rPr lang="en-US" sz="5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Consider additional vehicles to block where needed</a:t>
            </a:r>
          </a:p>
        </p:txBody>
      </p:sp>
      <p:pic>
        <p:nvPicPr>
          <p:cNvPr id="9" name="Picture 8">
            <a:extLst>
              <a:ext uri="{FF2B5EF4-FFF2-40B4-BE49-F238E27FC236}">
                <a16:creationId xmlns:a16="http://schemas.microsoft.com/office/drawing/2014/main" id="{9DB5F294-C97B-B0A6-35ED-F0748BA67919}"/>
              </a:ext>
            </a:extLst>
          </p:cNvPr>
          <p:cNvPicPr>
            <a:picLocks noChangeAspect="1"/>
          </p:cNvPicPr>
          <p:nvPr/>
        </p:nvPicPr>
        <p:blipFill>
          <a:blip r:embed="rId3"/>
          <a:stretch>
            <a:fillRect/>
          </a:stretch>
        </p:blipFill>
        <p:spPr>
          <a:xfrm>
            <a:off x="396635" y="1206887"/>
            <a:ext cx="3190695" cy="4254260"/>
          </a:xfrm>
          <a:prstGeom prst="rect">
            <a:avLst/>
          </a:prstGeom>
          <a:ln>
            <a:solidFill>
              <a:srgbClr val="004479"/>
            </a:solidFill>
          </a:ln>
        </p:spPr>
      </p:pic>
      <p:sp>
        <p:nvSpPr>
          <p:cNvPr id="5" name="Slide Number Placeholder 4">
            <a:extLst>
              <a:ext uri="{FF2B5EF4-FFF2-40B4-BE49-F238E27FC236}">
                <a16:creationId xmlns:a16="http://schemas.microsoft.com/office/drawing/2014/main" id="{702DA13A-84D0-B1CF-3AEA-1A041E640FFF}"/>
              </a:ext>
            </a:extLst>
          </p:cNvPr>
          <p:cNvSpPr>
            <a:spLocks noGrp="1"/>
          </p:cNvSpPr>
          <p:nvPr>
            <p:ph type="sldNum" sz="quarter" idx="12"/>
          </p:nvPr>
        </p:nvSpPr>
        <p:spPr/>
        <p:txBody>
          <a:bodyPr/>
          <a:lstStyle/>
          <a:p>
            <a:fld id="{52ADA041-CA97-4E5C-A3B6-D687AF6078DD}" type="slidenum">
              <a:rPr lang="en-US" smtClean="0"/>
              <a:t>12</a:t>
            </a:fld>
            <a:endParaRPr lang="en-US" dirty="0"/>
          </a:p>
        </p:txBody>
      </p:sp>
      <p:pic>
        <p:nvPicPr>
          <p:cNvPr id="6" name="Picture 5" descr="A diagram of a road with traffic rules&#10;&#10;Description automatically generated">
            <a:extLst>
              <a:ext uri="{FF2B5EF4-FFF2-40B4-BE49-F238E27FC236}">
                <a16:creationId xmlns:a16="http://schemas.microsoft.com/office/drawing/2014/main" id="{B95381B9-3747-F54A-2864-CC95B20E27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71638">
            <a:off x="6784592" y="952111"/>
            <a:ext cx="2712710" cy="3543702"/>
          </a:xfrm>
          <a:prstGeom prst="rect">
            <a:avLst/>
          </a:prstGeom>
          <a:ln>
            <a:solidFill>
              <a:srgbClr val="004479"/>
            </a:solidFill>
          </a:ln>
        </p:spPr>
      </p:pic>
      <p:pic>
        <p:nvPicPr>
          <p:cNvPr id="7" name="Picture 6">
            <a:extLst>
              <a:ext uri="{FF2B5EF4-FFF2-40B4-BE49-F238E27FC236}">
                <a16:creationId xmlns:a16="http://schemas.microsoft.com/office/drawing/2014/main" id="{DEDFF216-50A2-5001-DFBB-326032273A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80667">
            <a:off x="9224682" y="2179549"/>
            <a:ext cx="2762164" cy="3574565"/>
          </a:xfrm>
          <a:prstGeom prst="rect">
            <a:avLst/>
          </a:prstGeom>
          <a:solidFill>
            <a:schemeClr val="bg1"/>
          </a:solidFill>
          <a:ln>
            <a:solidFill>
              <a:srgbClr val="004479"/>
            </a:solidFill>
          </a:ln>
        </p:spPr>
      </p:pic>
    </p:spTree>
    <p:extLst>
      <p:ext uri="{BB962C8B-B14F-4D97-AF65-F5344CB8AC3E}">
        <p14:creationId xmlns:p14="http://schemas.microsoft.com/office/powerpoint/2010/main" val="4180574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B9C3F-E78C-A08C-3239-863F49079015}"/>
              </a:ext>
            </a:extLst>
          </p:cNvPr>
          <p:cNvSpPr>
            <a:spLocks noGrp="1"/>
          </p:cNvSpPr>
          <p:nvPr>
            <p:ph type="ctrTitle"/>
          </p:nvPr>
        </p:nvSpPr>
        <p:spPr/>
        <p:txBody>
          <a:bodyPr/>
          <a:lstStyle/>
          <a:p>
            <a:r>
              <a:rPr lang="en-US" dirty="0"/>
              <a:t>Additional Training</a:t>
            </a:r>
          </a:p>
        </p:txBody>
      </p:sp>
      <p:pic>
        <p:nvPicPr>
          <p:cNvPr id="14" name="Picture 13" descr="A screenshot of a video&#10;&#10;Description automatically generated">
            <a:extLst>
              <a:ext uri="{FF2B5EF4-FFF2-40B4-BE49-F238E27FC236}">
                <a16:creationId xmlns:a16="http://schemas.microsoft.com/office/drawing/2014/main" id="{75191A70-545E-42D8-9EF9-E40A700337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5086" y="1260510"/>
            <a:ext cx="5859552" cy="4002575"/>
          </a:xfrm>
          <a:prstGeom prst="rect">
            <a:avLst/>
          </a:prstGeom>
          <a:ln>
            <a:solidFill>
              <a:srgbClr val="004479"/>
            </a:solidFill>
          </a:ln>
        </p:spPr>
      </p:pic>
      <p:pic>
        <p:nvPicPr>
          <p:cNvPr id="12" name="Picture 11" descr="A screenshot of a web page&#10;&#10;Description automatically generated">
            <a:extLst>
              <a:ext uri="{FF2B5EF4-FFF2-40B4-BE49-F238E27FC236}">
                <a16:creationId xmlns:a16="http://schemas.microsoft.com/office/drawing/2014/main" id="{E62456DF-4A4D-EBBD-54A8-FD4949D40E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8538" y="1602310"/>
            <a:ext cx="3875035" cy="4182148"/>
          </a:xfrm>
          <a:prstGeom prst="rect">
            <a:avLst/>
          </a:prstGeom>
          <a:ln>
            <a:solidFill>
              <a:srgbClr val="004479"/>
            </a:solidFill>
          </a:ln>
        </p:spPr>
      </p:pic>
      <p:sp>
        <p:nvSpPr>
          <p:cNvPr id="8" name="Slide Number Placeholder 7">
            <a:extLst>
              <a:ext uri="{FF2B5EF4-FFF2-40B4-BE49-F238E27FC236}">
                <a16:creationId xmlns:a16="http://schemas.microsoft.com/office/drawing/2014/main" id="{180CF39D-BBA2-CD9A-6C8C-A1C36C3223AC}"/>
              </a:ext>
            </a:extLst>
          </p:cNvPr>
          <p:cNvSpPr>
            <a:spLocks noGrp="1"/>
          </p:cNvSpPr>
          <p:nvPr>
            <p:ph type="sldNum" sz="quarter" idx="12"/>
          </p:nvPr>
        </p:nvSpPr>
        <p:spPr/>
        <p:txBody>
          <a:bodyPr/>
          <a:lstStyle/>
          <a:p>
            <a:fld id="{52ADA041-CA97-4E5C-A3B6-D687AF6078DD}" type="slidenum">
              <a:rPr lang="en-US" smtClean="0"/>
              <a:t>13</a:t>
            </a:fld>
            <a:endParaRPr lang="en-US" dirty="0"/>
          </a:p>
        </p:txBody>
      </p:sp>
    </p:spTree>
    <p:extLst>
      <p:ext uri="{BB962C8B-B14F-4D97-AF65-F5344CB8AC3E}">
        <p14:creationId xmlns:p14="http://schemas.microsoft.com/office/powerpoint/2010/main" val="3626510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04ECD-EF89-1551-1CC4-E33D8E757E75}"/>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12A4E4C9-0B75-D779-5735-61D262607EB9}"/>
              </a:ext>
            </a:extLst>
          </p:cNvPr>
          <p:cNvSpPr>
            <a:spLocks noGrp="1"/>
          </p:cNvSpPr>
          <p:nvPr>
            <p:ph idx="1"/>
          </p:nvPr>
        </p:nvSpPr>
        <p:spPr/>
        <p:txBody>
          <a:bodyPr/>
          <a:lstStyle/>
          <a:p>
            <a:r>
              <a:rPr lang="en-US" dirty="0"/>
              <a:t>National Wildfire Coordinating Group, “Smoke and Roadway Safety Guide”, PMS 477, October, 2020.</a:t>
            </a:r>
          </a:p>
          <a:p>
            <a:r>
              <a:rPr lang="en-US" dirty="0"/>
              <a:t>NWCG Smoke and Roadway Safety  Pocket Card, PMS 477-1 (07/21) NFES 002642 </a:t>
            </a:r>
            <a:r>
              <a:rPr lang="en-US" b="1" i="1" dirty="0"/>
              <a:t>https://www.nwcg.gov/publications/477-1 </a:t>
            </a:r>
          </a:p>
          <a:p>
            <a:r>
              <a:rPr lang="en-US" dirty="0"/>
              <a:t>Responder Safety Learning Network at </a:t>
            </a:r>
            <a:r>
              <a:rPr lang="en-US" b="1" i="1" dirty="0"/>
              <a:t>http://https://learning.respondersafety.com/</a:t>
            </a:r>
          </a:p>
          <a:p>
            <a:r>
              <a:rPr lang="en-US" dirty="0"/>
              <a:t>ResponderSafety.com</a:t>
            </a:r>
          </a:p>
          <a:p>
            <a:r>
              <a:rPr lang="en-US" dirty="0"/>
              <a:t>VFIS Risk Communique, “Highway Incident Safety”, VFIS, 2022.</a:t>
            </a:r>
          </a:p>
        </p:txBody>
      </p:sp>
      <p:sp>
        <p:nvSpPr>
          <p:cNvPr id="9" name="Slide Number Placeholder 7">
            <a:extLst>
              <a:ext uri="{FF2B5EF4-FFF2-40B4-BE49-F238E27FC236}">
                <a16:creationId xmlns:a16="http://schemas.microsoft.com/office/drawing/2014/main" id="{079CBFE9-E45C-0034-A2F4-23777B6018CB}"/>
              </a:ext>
            </a:extLst>
          </p:cNvPr>
          <p:cNvSpPr>
            <a:spLocks noGrp="1"/>
          </p:cNvSpPr>
          <p:nvPr>
            <p:ph type="sldNum" sz="quarter" idx="12"/>
          </p:nvPr>
        </p:nvSpPr>
        <p:spPr>
          <a:xfrm>
            <a:off x="11561844" y="6391900"/>
            <a:ext cx="425002" cy="272767"/>
          </a:xfrm>
        </p:spPr>
        <p:txBody>
          <a:bodyPr/>
          <a:lstStyle/>
          <a:p>
            <a:fld id="{52ADA041-CA97-4E5C-A3B6-D687AF6078DD}" type="slidenum">
              <a:rPr lang="en-US" smtClean="0">
                <a:latin typeface="Arial" panose="020B0604020202020204" pitchFamily="34" charset="0"/>
                <a:cs typeface="Arial" panose="020B0604020202020204" pitchFamily="34" charset="0"/>
              </a:rPr>
              <a:t>14</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2342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3CCC9-3B1C-7589-A70A-B03D5D8F209F}"/>
              </a:ext>
            </a:extLst>
          </p:cNvPr>
          <p:cNvSpPr>
            <a:spLocks noGrp="1"/>
          </p:cNvSpPr>
          <p:nvPr>
            <p:ph type="ctrTitle"/>
          </p:nvPr>
        </p:nvSpPr>
        <p:spPr/>
        <p:txBody>
          <a:bodyPr/>
          <a:lstStyle/>
          <a:p>
            <a:pPr algn="ctr"/>
            <a:r>
              <a:rPr lang="en-US" b="1" dirty="0"/>
              <a:t>Pre-Planning</a:t>
            </a:r>
          </a:p>
        </p:txBody>
      </p:sp>
      <p:pic>
        <p:nvPicPr>
          <p:cNvPr id="10" name="Picture 9" descr="A group of people sitting around a table&#10;&#10;Description automatically generated">
            <a:extLst>
              <a:ext uri="{FF2B5EF4-FFF2-40B4-BE49-F238E27FC236}">
                <a16:creationId xmlns:a16="http://schemas.microsoft.com/office/drawing/2014/main" id="{CCD9AA79-A4F5-7969-93DE-FBD5A0443E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138" y="1749489"/>
            <a:ext cx="5354022" cy="3569348"/>
          </a:xfrm>
          <a:prstGeom prst="rect">
            <a:avLst/>
          </a:prstGeom>
        </p:spPr>
      </p:pic>
      <p:pic>
        <p:nvPicPr>
          <p:cNvPr id="12" name="Picture 11" descr="A group of people looking at a map&#10;&#10;Description automatically generated">
            <a:extLst>
              <a:ext uri="{FF2B5EF4-FFF2-40B4-BE49-F238E27FC236}">
                <a16:creationId xmlns:a16="http://schemas.microsoft.com/office/drawing/2014/main" id="{4FCB32A4-A12E-3A58-4F6F-BA5BCBC032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749490"/>
            <a:ext cx="4759130" cy="3569348"/>
          </a:xfrm>
          <a:prstGeom prst="rect">
            <a:avLst/>
          </a:prstGeom>
        </p:spPr>
      </p:pic>
      <p:sp>
        <p:nvSpPr>
          <p:cNvPr id="13" name="TextBox 12">
            <a:extLst>
              <a:ext uri="{FF2B5EF4-FFF2-40B4-BE49-F238E27FC236}">
                <a16:creationId xmlns:a16="http://schemas.microsoft.com/office/drawing/2014/main" id="{E7DAE1FD-98CC-5394-533C-B389FD8839AB}"/>
              </a:ext>
            </a:extLst>
          </p:cNvPr>
          <p:cNvSpPr txBox="1"/>
          <p:nvPr/>
        </p:nvSpPr>
        <p:spPr>
          <a:xfrm>
            <a:off x="7882790" y="5348669"/>
            <a:ext cx="3105835" cy="261610"/>
          </a:xfrm>
          <a:prstGeom prst="rect">
            <a:avLst/>
          </a:prstGeom>
          <a:noFill/>
        </p:spPr>
        <p:txBody>
          <a:bodyPr wrap="square" rtlCol="0">
            <a:spAutoFit/>
          </a:bodyPr>
          <a:lstStyle/>
          <a:p>
            <a:r>
              <a:rPr lang="en-US" sz="1100" dirty="0">
                <a:latin typeface="Arial" panose="020B0604020202020204" pitchFamily="34" charset="0"/>
                <a:ea typeface="Open Sans" panose="020B0606030504020204" pitchFamily="34" charset="0"/>
                <a:cs typeface="Arial" panose="020B0604020202020204" pitchFamily="34" charset="0"/>
              </a:rPr>
              <a:t>Photo credit: National Interagency Fire Center</a:t>
            </a:r>
          </a:p>
        </p:txBody>
      </p:sp>
      <p:sp>
        <p:nvSpPr>
          <p:cNvPr id="4" name="Slide Number Placeholder 3">
            <a:extLst>
              <a:ext uri="{FF2B5EF4-FFF2-40B4-BE49-F238E27FC236}">
                <a16:creationId xmlns:a16="http://schemas.microsoft.com/office/drawing/2014/main" id="{649B243E-AFC4-DDFD-2419-9C8CE8955B8B}"/>
              </a:ext>
            </a:extLst>
          </p:cNvPr>
          <p:cNvSpPr>
            <a:spLocks noGrp="1"/>
          </p:cNvSpPr>
          <p:nvPr>
            <p:ph type="sldNum" sz="quarter" idx="12"/>
          </p:nvPr>
        </p:nvSpPr>
        <p:spPr/>
        <p:txBody>
          <a:bodyPr/>
          <a:lstStyle/>
          <a:p>
            <a:fld id="{52ADA041-CA97-4E5C-A3B6-D687AF6078DD}" type="slidenum">
              <a:rPr lang="en-US" smtClean="0"/>
              <a:t>2</a:t>
            </a:fld>
            <a:endParaRPr lang="en-US" dirty="0"/>
          </a:p>
        </p:txBody>
      </p:sp>
    </p:spTree>
    <p:extLst>
      <p:ext uri="{BB962C8B-B14F-4D97-AF65-F5344CB8AC3E}">
        <p14:creationId xmlns:p14="http://schemas.microsoft.com/office/powerpoint/2010/main" val="2566822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3CCC9-3B1C-7589-A70A-B03D5D8F209F}"/>
              </a:ext>
            </a:extLst>
          </p:cNvPr>
          <p:cNvSpPr>
            <a:spLocks noGrp="1"/>
          </p:cNvSpPr>
          <p:nvPr>
            <p:ph type="ctrTitle"/>
          </p:nvPr>
        </p:nvSpPr>
        <p:spPr/>
        <p:txBody>
          <a:bodyPr/>
          <a:lstStyle/>
          <a:p>
            <a:pPr algn="ctr"/>
            <a:r>
              <a:rPr lang="en-US" b="1" dirty="0"/>
              <a:t>Advance Warning</a:t>
            </a:r>
          </a:p>
        </p:txBody>
      </p:sp>
      <p:sp>
        <p:nvSpPr>
          <p:cNvPr id="3" name="Subtitle 2">
            <a:extLst>
              <a:ext uri="{FF2B5EF4-FFF2-40B4-BE49-F238E27FC236}">
                <a16:creationId xmlns:a16="http://schemas.microsoft.com/office/drawing/2014/main" id="{5A49C7E5-8997-118A-DC9B-696948C1359D}"/>
              </a:ext>
            </a:extLst>
          </p:cNvPr>
          <p:cNvSpPr>
            <a:spLocks noGrp="1"/>
          </p:cNvSpPr>
          <p:nvPr>
            <p:ph type="subTitle" idx="1"/>
          </p:nvPr>
        </p:nvSpPr>
        <p:spPr/>
        <p:txBody>
          <a:bodyPr/>
          <a:lstStyle/>
          <a:p>
            <a:r>
              <a:rPr lang="en-US" dirty="0"/>
              <a:t>FHWA Operations – Department of Transportation</a:t>
            </a:r>
          </a:p>
        </p:txBody>
      </p:sp>
      <p:pic>
        <p:nvPicPr>
          <p:cNvPr id="5" name="Picture 4">
            <a:extLst>
              <a:ext uri="{FF2B5EF4-FFF2-40B4-BE49-F238E27FC236}">
                <a16:creationId xmlns:a16="http://schemas.microsoft.com/office/drawing/2014/main" id="{9FAED22D-A0F2-F189-5577-A977AE9B26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0854" y="1593550"/>
            <a:ext cx="4443181" cy="2971378"/>
          </a:xfrm>
          <a:prstGeom prst="rect">
            <a:avLst/>
          </a:prstGeom>
        </p:spPr>
      </p:pic>
      <p:pic>
        <p:nvPicPr>
          <p:cNvPr id="6" name="Picture 2" descr="Field Operations Guide for Safety/Service Patrols: Emergency Temporary  Traffic Control - FHWA Office of Operations">
            <a:extLst>
              <a:ext uri="{FF2B5EF4-FFF2-40B4-BE49-F238E27FC236}">
                <a16:creationId xmlns:a16="http://schemas.microsoft.com/office/drawing/2014/main" id="{F8170057-AF64-223A-ABD0-A09BE15F30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3314" y="4821143"/>
            <a:ext cx="4215079" cy="155170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A0A14EE-454D-CA4F-AF07-4E20A199E90D}"/>
              </a:ext>
            </a:extLst>
          </p:cNvPr>
          <p:cNvSpPr txBox="1"/>
          <p:nvPr/>
        </p:nvSpPr>
        <p:spPr>
          <a:xfrm>
            <a:off x="9408635" y="4574348"/>
            <a:ext cx="1390124" cy="261610"/>
          </a:xfrm>
          <a:prstGeom prst="rect">
            <a:avLst/>
          </a:prstGeom>
          <a:noFill/>
        </p:spPr>
        <p:txBody>
          <a:bodyPr wrap="none" rtlCol="0">
            <a:spAutoFit/>
          </a:bodyPr>
          <a:lstStyle/>
          <a:p>
            <a:r>
              <a:rPr lang="en-US" sz="1100" dirty="0">
                <a:latin typeface="Arial" panose="020B0604020202020204" pitchFamily="34" charset="0"/>
                <a:ea typeface="Open Sans" panose="020B0606030504020204" pitchFamily="34" charset="0"/>
                <a:cs typeface="Arial" panose="020B0604020202020204" pitchFamily="34" charset="0"/>
              </a:rPr>
              <a:t>Photo credit: USFS</a:t>
            </a:r>
          </a:p>
        </p:txBody>
      </p:sp>
      <p:pic>
        <p:nvPicPr>
          <p:cNvPr id="4" name="Picture 3" descr="A sign on a stand in a field&#10;&#10;Description automatically generated">
            <a:extLst>
              <a:ext uri="{FF2B5EF4-FFF2-40B4-BE49-F238E27FC236}">
                <a16:creationId xmlns:a16="http://schemas.microsoft.com/office/drawing/2014/main" id="{29E4618F-985F-5D9D-E4D8-55572B076A0E}"/>
              </a:ext>
            </a:extLst>
          </p:cNvPr>
          <p:cNvPicPr>
            <a:picLocks noChangeAspect="1"/>
          </p:cNvPicPr>
          <p:nvPr/>
        </p:nvPicPr>
        <p:blipFill rotWithShape="1">
          <a:blip r:embed="rId5">
            <a:extLst>
              <a:ext uri="{28A0092B-C50C-407E-A947-70E740481C1C}">
                <a14:useLocalDpi xmlns:a14="http://schemas.microsoft.com/office/drawing/2010/main" val="0"/>
              </a:ext>
            </a:extLst>
          </a:blip>
          <a:srcRect t="14683" r="6151" b="7531"/>
          <a:stretch/>
        </p:blipFill>
        <p:spPr>
          <a:xfrm>
            <a:off x="1057961" y="1782362"/>
            <a:ext cx="5015179" cy="2771460"/>
          </a:xfrm>
          <a:prstGeom prst="rect">
            <a:avLst/>
          </a:prstGeom>
        </p:spPr>
      </p:pic>
      <p:sp>
        <p:nvSpPr>
          <p:cNvPr id="9" name="TextBox 8">
            <a:extLst>
              <a:ext uri="{FF2B5EF4-FFF2-40B4-BE49-F238E27FC236}">
                <a16:creationId xmlns:a16="http://schemas.microsoft.com/office/drawing/2014/main" id="{A9DDAAA3-71E3-2FAF-30A1-B91F1EFF3610}"/>
              </a:ext>
            </a:extLst>
          </p:cNvPr>
          <p:cNvSpPr txBox="1"/>
          <p:nvPr/>
        </p:nvSpPr>
        <p:spPr>
          <a:xfrm>
            <a:off x="967384" y="4564928"/>
            <a:ext cx="3155323" cy="261610"/>
          </a:xfrm>
          <a:prstGeom prst="rect">
            <a:avLst/>
          </a:prstGeom>
          <a:noFill/>
        </p:spPr>
        <p:txBody>
          <a:bodyPr wrap="square" rtlCol="0">
            <a:spAutoFit/>
          </a:bodyPr>
          <a:lstStyle/>
          <a:p>
            <a:r>
              <a:rPr lang="en-US" sz="1100" dirty="0">
                <a:latin typeface="Arial" panose="020B0604020202020204" pitchFamily="34" charset="0"/>
                <a:ea typeface="Open Sans" panose="020B0606030504020204" pitchFamily="34" charset="0"/>
                <a:cs typeface="Arial" panose="020B0604020202020204" pitchFamily="34" charset="0"/>
              </a:rPr>
              <a:t>Photo credit: National Interagency Fire Center</a:t>
            </a:r>
          </a:p>
        </p:txBody>
      </p:sp>
      <p:sp>
        <p:nvSpPr>
          <p:cNvPr id="10" name="Slide Number Placeholder 9">
            <a:extLst>
              <a:ext uri="{FF2B5EF4-FFF2-40B4-BE49-F238E27FC236}">
                <a16:creationId xmlns:a16="http://schemas.microsoft.com/office/drawing/2014/main" id="{DFF471B8-8C12-8D9C-B334-0ECFF435ABED}"/>
              </a:ext>
            </a:extLst>
          </p:cNvPr>
          <p:cNvSpPr>
            <a:spLocks noGrp="1"/>
          </p:cNvSpPr>
          <p:nvPr>
            <p:ph type="sldNum" sz="quarter" idx="12"/>
          </p:nvPr>
        </p:nvSpPr>
        <p:spPr/>
        <p:txBody>
          <a:bodyPr/>
          <a:lstStyle/>
          <a:p>
            <a:fld id="{52ADA041-CA97-4E5C-A3B6-D687AF6078DD}" type="slidenum">
              <a:rPr lang="en-US" smtClean="0"/>
              <a:t>3</a:t>
            </a:fld>
            <a:endParaRPr lang="en-US" dirty="0"/>
          </a:p>
        </p:txBody>
      </p:sp>
    </p:spTree>
    <p:extLst>
      <p:ext uri="{BB962C8B-B14F-4D97-AF65-F5344CB8AC3E}">
        <p14:creationId xmlns:p14="http://schemas.microsoft.com/office/powerpoint/2010/main" val="3212814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3CCC9-3B1C-7589-A70A-B03D5D8F209F}"/>
              </a:ext>
            </a:extLst>
          </p:cNvPr>
          <p:cNvSpPr>
            <a:spLocks noGrp="1"/>
          </p:cNvSpPr>
          <p:nvPr>
            <p:ph type="ctrTitle"/>
          </p:nvPr>
        </p:nvSpPr>
        <p:spPr/>
        <p:txBody>
          <a:bodyPr/>
          <a:lstStyle/>
          <a:p>
            <a:pPr algn="ctr"/>
            <a:r>
              <a:rPr lang="en-US" b="1" dirty="0"/>
              <a:t>Visibility</a:t>
            </a:r>
          </a:p>
        </p:txBody>
      </p:sp>
      <p:pic>
        <p:nvPicPr>
          <p:cNvPr id="1026" name="Picture 2" descr="A photo of the Little Queens Fire in Boise NF; Atlanta; Idaho; 2013 ">
            <a:extLst>
              <a:ext uri="{FF2B5EF4-FFF2-40B4-BE49-F238E27FC236}">
                <a16:creationId xmlns:a16="http://schemas.microsoft.com/office/drawing/2014/main" id="{EF341804-8E94-FCCA-31A9-BA79B2FD50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667" y="1690688"/>
            <a:ext cx="6086960" cy="30434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96A339A-2518-13C3-BD04-249544D0A068}"/>
              </a:ext>
            </a:extLst>
          </p:cNvPr>
          <p:cNvSpPr txBox="1"/>
          <p:nvPr/>
        </p:nvSpPr>
        <p:spPr>
          <a:xfrm>
            <a:off x="555367" y="4734168"/>
            <a:ext cx="2662908" cy="261610"/>
          </a:xfrm>
          <a:prstGeom prst="rect">
            <a:avLst/>
          </a:prstGeom>
          <a:noFill/>
        </p:spPr>
        <p:txBody>
          <a:bodyPr wrap="none" rtlCol="0">
            <a:spAutoFit/>
          </a:bodyPr>
          <a:lstStyle/>
          <a:p>
            <a:r>
              <a:rPr lang="en-US" sz="1100" dirty="0">
                <a:latin typeface="Arial" panose="020B0604020202020204" pitchFamily="34" charset="0"/>
                <a:ea typeface="Open Sans" panose="020B0606030504020204" pitchFamily="34" charset="0"/>
                <a:cs typeface="Arial" panose="020B0604020202020204" pitchFamily="34" charset="0"/>
              </a:rPr>
              <a:t>Photo credit: USDA Forest Fire Service</a:t>
            </a:r>
          </a:p>
        </p:txBody>
      </p:sp>
      <p:pic>
        <p:nvPicPr>
          <p:cNvPr id="6" name="Picture 5" descr="A fire on the road&#10;&#10;Description automatically generated">
            <a:extLst>
              <a:ext uri="{FF2B5EF4-FFF2-40B4-BE49-F238E27FC236}">
                <a16:creationId xmlns:a16="http://schemas.microsoft.com/office/drawing/2014/main" id="{FB609807-9F86-D51A-DCC4-6F12F225AFDE}"/>
              </a:ext>
            </a:extLst>
          </p:cNvPr>
          <p:cNvPicPr>
            <a:picLocks noChangeAspect="1"/>
          </p:cNvPicPr>
          <p:nvPr/>
        </p:nvPicPr>
        <p:blipFill rotWithShape="1">
          <a:blip r:embed="rId4">
            <a:extLst>
              <a:ext uri="{28A0092B-C50C-407E-A947-70E740481C1C}">
                <a14:useLocalDpi xmlns:a14="http://schemas.microsoft.com/office/drawing/2010/main" val="0"/>
              </a:ext>
            </a:extLst>
          </a:blip>
          <a:srcRect t="8091"/>
          <a:stretch/>
        </p:blipFill>
        <p:spPr>
          <a:xfrm>
            <a:off x="6942728" y="1690688"/>
            <a:ext cx="4415171" cy="3043480"/>
          </a:xfrm>
          <a:prstGeom prst="rect">
            <a:avLst/>
          </a:prstGeom>
        </p:spPr>
      </p:pic>
      <p:sp>
        <p:nvSpPr>
          <p:cNvPr id="9" name="TextBox 8">
            <a:extLst>
              <a:ext uri="{FF2B5EF4-FFF2-40B4-BE49-F238E27FC236}">
                <a16:creationId xmlns:a16="http://schemas.microsoft.com/office/drawing/2014/main" id="{AC858260-ADB2-CF18-4F26-911A78FDECD7}"/>
              </a:ext>
            </a:extLst>
          </p:cNvPr>
          <p:cNvSpPr txBox="1"/>
          <p:nvPr/>
        </p:nvSpPr>
        <p:spPr>
          <a:xfrm>
            <a:off x="8404217" y="4734168"/>
            <a:ext cx="3025783" cy="261610"/>
          </a:xfrm>
          <a:prstGeom prst="rect">
            <a:avLst/>
          </a:prstGeom>
          <a:noFill/>
        </p:spPr>
        <p:txBody>
          <a:bodyPr wrap="square" rtlCol="0">
            <a:spAutoFit/>
          </a:bodyPr>
          <a:lstStyle/>
          <a:p>
            <a:r>
              <a:rPr lang="en-US" sz="1100" dirty="0">
                <a:latin typeface="Arial" panose="020B0604020202020204" pitchFamily="34" charset="0"/>
                <a:ea typeface="Open Sans" panose="020B0606030504020204" pitchFamily="34" charset="0"/>
                <a:cs typeface="Arial" panose="020B0604020202020204" pitchFamily="34" charset="0"/>
              </a:rPr>
              <a:t>Photo credit: National Interagency Fire Center</a:t>
            </a:r>
          </a:p>
        </p:txBody>
      </p:sp>
      <p:sp>
        <p:nvSpPr>
          <p:cNvPr id="4" name="Slide Number Placeholder 3">
            <a:extLst>
              <a:ext uri="{FF2B5EF4-FFF2-40B4-BE49-F238E27FC236}">
                <a16:creationId xmlns:a16="http://schemas.microsoft.com/office/drawing/2014/main" id="{099E3D44-1CE2-D3F8-0726-194E60F67369}"/>
              </a:ext>
            </a:extLst>
          </p:cNvPr>
          <p:cNvSpPr>
            <a:spLocks noGrp="1"/>
          </p:cNvSpPr>
          <p:nvPr>
            <p:ph type="sldNum" sz="quarter" idx="12"/>
          </p:nvPr>
        </p:nvSpPr>
        <p:spPr/>
        <p:txBody>
          <a:bodyPr/>
          <a:lstStyle/>
          <a:p>
            <a:fld id="{52ADA041-CA97-4E5C-A3B6-D687AF6078DD}" type="slidenum">
              <a:rPr lang="en-US" smtClean="0"/>
              <a:t>4</a:t>
            </a:fld>
            <a:endParaRPr lang="en-US" dirty="0"/>
          </a:p>
        </p:txBody>
      </p:sp>
    </p:spTree>
    <p:extLst>
      <p:ext uri="{BB962C8B-B14F-4D97-AF65-F5344CB8AC3E}">
        <p14:creationId xmlns:p14="http://schemas.microsoft.com/office/powerpoint/2010/main" val="3455935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3CCC9-3B1C-7589-A70A-B03D5D8F209F}"/>
              </a:ext>
            </a:extLst>
          </p:cNvPr>
          <p:cNvSpPr>
            <a:spLocks noGrp="1"/>
          </p:cNvSpPr>
          <p:nvPr>
            <p:ph type="ctrTitle"/>
          </p:nvPr>
        </p:nvSpPr>
        <p:spPr/>
        <p:txBody>
          <a:bodyPr>
            <a:normAutofit/>
          </a:bodyPr>
          <a:lstStyle/>
          <a:p>
            <a:pPr algn="ctr"/>
            <a:r>
              <a:rPr lang="en-US" b="1" dirty="0"/>
              <a:t>Blocking and Off-Road Operations</a:t>
            </a:r>
          </a:p>
        </p:txBody>
      </p:sp>
      <p:sp>
        <p:nvSpPr>
          <p:cNvPr id="6" name="Slide Number Placeholder 7">
            <a:extLst>
              <a:ext uri="{FF2B5EF4-FFF2-40B4-BE49-F238E27FC236}">
                <a16:creationId xmlns:a16="http://schemas.microsoft.com/office/drawing/2014/main" id="{E328C79F-1999-C71B-D0F5-2D141A1EA535}"/>
              </a:ext>
            </a:extLst>
          </p:cNvPr>
          <p:cNvSpPr>
            <a:spLocks noGrp="1"/>
          </p:cNvSpPr>
          <p:nvPr>
            <p:ph type="sldNum" sz="quarter" idx="12"/>
          </p:nvPr>
        </p:nvSpPr>
        <p:spPr/>
        <p:txBody>
          <a:bodyPr/>
          <a:lstStyle/>
          <a:p>
            <a:fld id="{52ADA041-CA97-4E5C-A3B6-D687AF6078DD}" type="slidenum">
              <a:rPr lang="en-US" smtClean="0">
                <a:latin typeface="Arial" panose="020B0604020202020204" pitchFamily="34" charset="0"/>
                <a:cs typeface="Arial" panose="020B0604020202020204" pitchFamily="34" charset="0"/>
              </a:rPr>
              <a:t>5</a:t>
            </a:fld>
            <a:endParaRPr lang="en-US" dirty="0">
              <a:latin typeface="Arial" panose="020B0604020202020204" pitchFamily="34" charset="0"/>
              <a:cs typeface="Arial" panose="020B0604020202020204" pitchFamily="34" charset="0"/>
            </a:endParaRPr>
          </a:p>
        </p:txBody>
      </p:sp>
      <p:pic>
        <p:nvPicPr>
          <p:cNvPr id="9" name="Picture 8" descr="A fire trucks parked on a dirt road&#10;&#10;Description automatically generated">
            <a:extLst>
              <a:ext uri="{FF2B5EF4-FFF2-40B4-BE49-F238E27FC236}">
                <a16:creationId xmlns:a16="http://schemas.microsoft.com/office/drawing/2014/main" id="{0068257E-5743-532B-F3BF-89974D8B70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9563" y="1605900"/>
            <a:ext cx="5912874" cy="4376538"/>
          </a:xfrm>
          <a:prstGeom prst="rect">
            <a:avLst/>
          </a:prstGeom>
        </p:spPr>
      </p:pic>
      <p:sp>
        <p:nvSpPr>
          <p:cNvPr id="10" name="TextBox 9">
            <a:extLst>
              <a:ext uri="{FF2B5EF4-FFF2-40B4-BE49-F238E27FC236}">
                <a16:creationId xmlns:a16="http://schemas.microsoft.com/office/drawing/2014/main" id="{3E3AA871-438C-F5FC-45CE-683F794369E5}"/>
              </a:ext>
            </a:extLst>
          </p:cNvPr>
          <p:cNvSpPr txBox="1"/>
          <p:nvPr/>
        </p:nvSpPr>
        <p:spPr>
          <a:xfrm>
            <a:off x="6096000" y="5982438"/>
            <a:ext cx="3155323" cy="261610"/>
          </a:xfrm>
          <a:prstGeom prst="rect">
            <a:avLst/>
          </a:prstGeom>
          <a:noFill/>
        </p:spPr>
        <p:txBody>
          <a:bodyPr wrap="square" rtlCol="0">
            <a:spAutoFit/>
          </a:bodyPr>
          <a:lstStyle/>
          <a:p>
            <a:r>
              <a:rPr lang="en-US" sz="1100" dirty="0">
                <a:latin typeface="Arial" panose="020B0604020202020204" pitchFamily="34" charset="0"/>
                <a:ea typeface="Open Sans" panose="020B0606030504020204" pitchFamily="34" charset="0"/>
                <a:cs typeface="Arial" panose="020B0604020202020204" pitchFamily="34" charset="0"/>
              </a:rPr>
              <a:t>Photo credit: National Interagency Fire Center</a:t>
            </a:r>
          </a:p>
        </p:txBody>
      </p:sp>
    </p:spTree>
    <p:extLst>
      <p:ext uri="{BB962C8B-B14F-4D97-AF65-F5344CB8AC3E}">
        <p14:creationId xmlns:p14="http://schemas.microsoft.com/office/powerpoint/2010/main" val="3107167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3CCC9-3B1C-7589-A70A-B03D5D8F209F}"/>
              </a:ext>
            </a:extLst>
          </p:cNvPr>
          <p:cNvSpPr>
            <a:spLocks noGrp="1"/>
          </p:cNvSpPr>
          <p:nvPr>
            <p:ph type="ctrTitle"/>
          </p:nvPr>
        </p:nvSpPr>
        <p:spPr/>
        <p:txBody>
          <a:bodyPr/>
          <a:lstStyle/>
          <a:p>
            <a:pPr algn="ctr"/>
            <a:r>
              <a:rPr lang="en-US" b="1" dirty="0"/>
              <a:t>Backing Apparatus</a:t>
            </a:r>
          </a:p>
        </p:txBody>
      </p:sp>
      <p:pic>
        <p:nvPicPr>
          <p:cNvPr id="3074" name="Picture 2" descr="Kansas Forest Service assists on wildfires in Colorado and other western  states">
            <a:extLst>
              <a:ext uri="{FF2B5EF4-FFF2-40B4-BE49-F238E27FC236}">
                <a16:creationId xmlns:a16="http://schemas.microsoft.com/office/drawing/2014/main" id="{950B7A57-B3ED-862F-79F5-CB1012BFEF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737" y="1690689"/>
            <a:ext cx="4939029" cy="37042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8C47635-5E2E-7B99-2D27-35712D8C7CE6}"/>
              </a:ext>
            </a:extLst>
          </p:cNvPr>
          <p:cNvSpPr txBox="1"/>
          <p:nvPr/>
        </p:nvSpPr>
        <p:spPr>
          <a:xfrm>
            <a:off x="874503" y="5394961"/>
            <a:ext cx="3155323" cy="261610"/>
          </a:xfrm>
          <a:prstGeom prst="rect">
            <a:avLst/>
          </a:prstGeom>
          <a:noFill/>
        </p:spPr>
        <p:txBody>
          <a:bodyPr wrap="square" rtlCol="0">
            <a:spAutoFit/>
          </a:bodyPr>
          <a:lstStyle/>
          <a:p>
            <a:r>
              <a:rPr lang="en-US" sz="1100" dirty="0">
                <a:latin typeface="Arial" panose="020B0604020202020204" pitchFamily="34" charset="0"/>
                <a:ea typeface="Open Sans" panose="020B0606030504020204" pitchFamily="34" charset="0"/>
                <a:cs typeface="Arial" panose="020B0604020202020204" pitchFamily="34" charset="0"/>
              </a:rPr>
              <a:t>Photo credit: Kansas Forest Service</a:t>
            </a:r>
          </a:p>
        </p:txBody>
      </p:sp>
      <p:pic>
        <p:nvPicPr>
          <p:cNvPr id="4" name="Picture 3" descr="A person wearing a hard hat and gloves&#10;&#10;Description automatically generated">
            <a:extLst>
              <a:ext uri="{FF2B5EF4-FFF2-40B4-BE49-F238E27FC236}">
                <a16:creationId xmlns:a16="http://schemas.microsoft.com/office/drawing/2014/main" id="{06D40473-B8A7-C335-D733-D0262CD04464}"/>
              </a:ext>
            </a:extLst>
          </p:cNvPr>
          <p:cNvPicPr>
            <a:picLocks noChangeAspect="1"/>
          </p:cNvPicPr>
          <p:nvPr/>
        </p:nvPicPr>
        <p:blipFill rotWithShape="1">
          <a:blip r:embed="rId4">
            <a:extLst>
              <a:ext uri="{28A0092B-C50C-407E-A947-70E740481C1C}">
                <a14:useLocalDpi xmlns:a14="http://schemas.microsoft.com/office/drawing/2010/main" val="0"/>
              </a:ext>
            </a:extLst>
          </a:blip>
          <a:srcRect l="15922"/>
          <a:stretch/>
        </p:blipFill>
        <p:spPr>
          <a:xfrm>
            <a:off x="6096000" y="1690689"/>
            <a:ext cx="4673494" cy="3704272"/>
          </a:xfrm>
          <a:prstGeom prst="rect">
            <a:avLst/>
          </a:prstGeom>
        </p:spPr>
      </p:pic>
      <p:sp>
        <p:nvSpPr>
          <p:cNvPr id="8" name="TextBox 7">
            <a:extLst>
              <a:ext uri="{FF2B5EF4-FFF2-40B4-BE49-F238E27FC236}">
                <a16:creationId xmlns:a16="http://schemas.microsoft.com/office/drawing/2014/main" id="{A322266A-8E23-E874-4E94-64E20C740C45}"/>
              </a:ext>
            </a:extLst>
          </p:cNvPr>
          <p:cNvSpPr txBox="1"/>
          <p:nvPr/>
        </p:nvSpPr>
        <p:spPr>
          <a:xfrm>
            <a:off x="7682276" y="5394961"/>
            <a:ext cx="3155323" cy="261610"/>
          </a:xfrm>
          <a:prstGeom prst="rect">
            <a:avLst/>
          </a:prstGeom>
          <a:noFill/>
        </p:spPr>
        <p:txBody>
          <a:bodyPr wrap="square" rtlCol="0">
            <a:spAutoFit/>
          </a:bodyPr>
          <a:lstStyle/>
          <a:p>
            <a:r>
              <a:rPr lang="en-US" sz="1100" dirty="0">
                <a:latin typeface="Arial" panose="020B0604020202020204" pitchFamily="34" charset="0"/>
                <a:ea typeface="Open Sans" panose="020B0606030504020204" pitchFamily="34" charset="0"/>
                <a:cs typeface="Arial" panose="020B0604020202020204" pitchFamily="34" charset="0"/>
              </a:rPr>
              <a:t>Photo credit: National Interagency Fire Center</a:t>
            </a:r>
          </a:p>
        </p:txBody>
      </p:sp>
      <p:sp>
        <p:nvSpPr>
          <p:cNvPr id="6" name="Slide Number Placeholder 5">
            <a:extLst>
              <a:ext uri="{FF2B5EF4-FFF2-40B4-BE49-F238E27FC236}">
                <a16:creationId xmlns:a16="http://schemas.microsoft.com/office/drawing/2014/main" id="{8A46040B-4BD6-4704-1EA8-2E855E2BF7BA}"/>
              </a:ext>
            </a:extLst>
          </p:cNvPr>
          <p:cNvSpPr>
            <a:spLocks noGrp="1"/>
          </p:cNvSpPr>
          <p:nvPr>
            <p:ph type="sldNum" sz="quarter" idx="12"/>
          </p:nvPr>
        </p:nvSpPr>
        <p:spPr/>
        <p:txBody>
          <a:bodyPr/>
          <a:lstStyle/>
          <a:p>
            <a:fld id="{52ADA041-CA97-4E5C-A3B6-D687AF6078DD}" type="slidenum">
              <a:rPr lang="en-US" smtClean="0"/>
              <a:t>6</a:t>
            </a:fld>
            <a:endParaRPr lang="en-US" dirty="0"/>
          </a:p>
        </p:txBody>
      </p:sp>
    </p:spTree>
    <p:extLst>
      <p:ext uri="{BB962C8B-B14F-4D97-AF65-F5344CB8AC3E}">
        <p14:creationId xmlns:p14="http://schemas.microsoft.com/office/powerpoint/2010/main" val="3756222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4AFB2-B763-A4A3-17AC-F9BA4DAA158D}"/>
              </a:ext>
            </a:extLst>
          </p:cNvPr>
          <p:cNvSpPr>
            <a:spLocks noGrp="1"/>
          </p:cNvSpPr>
          <p:nvPr>
            <p:ph type="ctrTitle"/>
          </p:nvPr>
        </p:nvSpPr>
        <p:spPr/>
        <p:txBody>
          <a:bodyPr/>
          <a:lstStyle/>
          <a:p>
            <a:pPr algn="ctr"/>
            <a:r>
              <a:rPr lang="en-US" b="1" dirty="0"/>
              <a:t>Personal Protective Equipment</a:t>
            </a:r>
          </a:p>
        </p:txBody>
      </p:sp>
      <p:sp>
        <p:nvSpPr>
          <p:cNvPr id="6" name="TextBox 5">
            <a:extLst>
              <a:ext uri="{FF2B5EF4-FFF2-40B4-BE49-F238E27FC236}">
                <a16:creationId xmlns:a16="http://schemas.microsoft.com/office/drawing/2014/main" id="{864DD07C-614D-CD30-68F9-BF2AC224FC50}"/>
              </a:ext>
            </a:extLst>
          </p:cNvPr>
          <p:cNvSpPr txBox="1"/>
          <p:nvPr/>
        </p:nvSpPr>
        <p:spPr>
          <a:xfrm>
            <a:off x="470065" y="4876801"/>
            <a:ext cx="3225635" cy="261610"/>
          </a:xfrm>
          <a:prstGeom prst="rect">
            <a:avLst/>
          </a:prstGeom>
          <a:noFill/>
        </p:spPr>
        <p:txBody>
          <a:bodyPr wrap="square" rtlCol="0">
            <a:spAutoFit/>
          </a:bodyPr>
          <a:lstStyle/>
          <a:p>
            <a:r>
              <a:rPr lang="en-US" sz="1100" dirty="0">
                <a:latin typeface="Arial" panose="020B0604020202020204" pitchFamily="34" charset="0"/>
                <a:ea typeface="Open Sans" panose="020B0606030504020204" pitchFamily="34" charset="0"/>
                <a:cs typeface="Arial" panose="020B0604020202020204" pitchFamily="34" charset="0"/>
              </a:rPr>
              <a:t>Photo credit: </a:t>
            </a:r>
            <a:r>
              <a:rPr lang="en-US" sz="1100" dirty="0" err="1">
                <a:latin typeface="Arial" panose="020B0604020202020204" pitchFamily="34" charset="0"/>
                <a:ea typeface="Open Sans" panose="020B0606030504020204" pitchFamily="34" charset="0"/>
                <a:cs typeface="Arial" panose="020B0604020202020204" pitchFamily="34" charset="0"/>
              </a:rPr>
              <a:t>ResponderSafety</a:t>
            </a:r>
            <a:r>
              <a:rPr lang="en-US" sz="1100" dirty="0">
                <a:latin typeface="Arial" panose="020B0604020202020204" pitchFamily="34" charset="0"/>
                <a:ea typeface="Open Sans" panose="020B0606030504020204" pitchFamily="34" charset="0"/>
                <a:cs typeface="Arial" panose="020B0604020202020204" pitchFamily="34" charset="0"/>
              </a:rPr>
              <a:t> Learning Network</a:t>
            </a:r>
          </a:p>
        </p:txBody>
      </p:sp>
      <p:sp>
        <p:nvSpPr>
          <p:cNvPr id="5" name="Slide Number Placeholder 4">
            <a:extLst>
              <a:ext uri="{FF2B5EF4-FFF2-40B4-BE49-F238E27FC236}">
                <a16:creationId xmlns:a16="http://schemas.microsoft.com/office/drawing/2014/main" id="{A582D403-9A62-833C-AC6C-193AB4274E5D}"/>
              </a:ext>
            </a:extLst>
          </p:cNvPr>
          <p:cNvSpPr>
            <a:spLocks noGrp="1"/>
          </p:cNvSpPr>
          <p:nvPr>
            <p:ph type="sldNum" sz="quarter" idx="12"/>
          </p:nvPr>
        </p:nvSpPr>
        <p:spPr/>
        <p:txBody>
          <a:bodyPr/>
          <a:lstStyle/>
          <a:p>
            <a:fld id="{52ADA041-CA97-4E5C-A3B6-D687AF6078DD}" type="slidenum">
              <a:rPr lang="en-US" smtClean="0"/>
              <a:t>7</a:t>
            </a:fld>
            <a:endParaRPr lang="en-US" dirty="0"/>
          </a:p>
        </p:txBody>
      </p:sp>
      <p:pic>
        <p:nvPicPr>
          <p:cNvPr id="8" name="Picture 7" descr="A firefighter holding a red flag&#10;&#10;Description automatically generated">
            <a:extLst>
              <a:ext uri="{FF2B5EF4-FFF2-40B4-BE49-F238E27FC236}">
                <a16:creationId xmlns:a16="http://schemas.microsoft.com/office/drawing/2014/main" id="{701CAF31-626F-0AF3-C8F1-33A6F353C8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4130" y="1829338"/>
            <a:ext cx="5417714" cy="3047464"/>
          </a:xfrm>
          <a:prstGeom prst="rect">
            <a:avLst/>
          </a:prstGeom>
        </p:spPr>
      </p:pic>
      <p:pic>
        <p:nvPicPr>
          <p:cNvPr id="7" name="Picture 6" descr="A person holding a stop sign&#10;&#10;Description automatically generated">
            <a:extLst>
              <a:ext uri="{FF2B5EF4-FFF2-40B4-BE49-F238E27FC236}">
                <a16:creationId xmlns:a16="http://schemas.microsoft.com/office/drawing/2014/main" id="{D8CF39CF-C05C-2F97-8133-3E5B6EDDF3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395" y="1829337"/>
            <a:ext cx="5417714" cy="3047464"/>
          </a:xfrm>
          <a:prstGeom prst="rect">
            <a:avLst/>
          </a:prstGeom>
        </p:spPr>
      </p:pic>
    </p:spTree>
    <p:extLst>
      <p:ext uri="{BB962C8B-B14F-4D97-AF65-F5344CB8AC3E}">
        <p14:creationId xmlns:p14="http://schemas.microsoft.com/office/powerpoint/2010/main" val="2995952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3CCC9-3B1C-7589-A70A-B03D5D8F209F}"/>
              </a:ext>
            </a:extLst>
          </p:cNvPr>
          <p:cNvSpPr>
            <a:spLocks noGrp="1"/>
          </p:cNvSpPr>
          <p:nvPr>
            <p:ph type="ctrTitle"/>
          </p:nvPr>
        </p:nvSpPr>
        <p:spPr/>
        <p:txBody>
          <a:bodyPr/>
          <a:lstStyle/>
          <a:p>
            <a:pPr algn="ctr"/>
            <a:r>
              <a:rPr lang="en-US" b="1" dirty="0"/>
              <a:t>Evacuation</a:t>
            </a:r>
          </a:p>
        </p:txBody>
      </p:sp>
      <p:pic>
        <p:nvPicPr>
          <p:cNvPr id="4098" name="Picture 2" descr="Wildfire Evacuation Outreach Materials">
            <a:extLst>
              <a:ext uri="{FF2B5EF4-FFF2-40B4-BE49-F238E27FC236}">
                <a16:creationId xmlns:a16="http://schemas.microsoft.com/office/drawing/2014/main" id="{11359173-D591-313D-2C1A-FC10273D79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5002" y="1556105"/>
            <a:ext cx="8067776" cy="40338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9051AB3-28AB-ADBB-248C-0E858FF952E8}"/>
              </a:ext>
            </a:extLst>
          </p:cNvPr>
          <p:cNvSpPr txBox="1"/>
          <p:nvPr/>
        </p:nvSpPr>
        <p:spPr>
          <a:xfrm>
            <a:off x="1926574" y="5589993"/>
            <a:ext cx="1395746" cy="261610"/>
          </a:xfrm>
          <a:prstGeom prst="rect">
            <a:avLst/>
          </a:prstGeom>
          <a:noFill/>
        </p:spPr>
        <p:txBody>
          <a:bodyPr wrap="square">
            <a:spAutoFit/>
          </a:bodyPr>
          <a:lstStyle/>
          <a:p>
            <a:r>
              <a:rPr lang="en-US" sz="1100" dirty="0">
                <a:latin typeface="Arial" panose="020B0604020202020204" pitchFamily="34" charset="0"/>
                <a:ea typeface="Open Sans" panose="020B0606030504020204" pitchFamily="34" charset="0"/>
                <a:cs typeface="Arial" panose="020B0604020202020204" pitchFamily="34" charset="0"/>
              </a:rPr>
              <a:t>Photo credit: USFA</a:t>
            </a:r>
          </a:p>
        </p:txBody>
      </p:sp>
      <p:sp>
        <p:nvSpPr>
          <p:cNvPr id="4" name="Slide Number Placeholder 3">
            <a:extLst>
              <a:ext uri="{FF2B5EF4-FFF2-40B4-BE49-F238E27FC236}">
                <a16:creationId xmlns:a16="http://schemas.microsoft.com/office/drawing/2014/main" id="{EEFFADB7-73C0-A4EE-3138-192FC3238E71}"/>
              </a:ext>
            </a:extLst>
          </p:cNvPr>
          <p:cNvSpPr>
            <a:spLocks noGrp="1"/>
          </p:cNvSpPr>
          <p:nvPr>
            <p:ph type="sldNum" sz="quarter" idx="12"/>
          </p:nvPr>
        </p:nvSpPr>
        <p:spPr/>
        <p:txBody>
          <a:bodyPr/>
          <a:lstStyle/>
          <a:p>
            <a:fld id="{52ADA041-CA97-4E5C-A3B6-D687AF6078DD}" type="slidenum">
              <a:rPr lang="en-US" smtClean="0"/>
              <a:t>8</a:t>
            </a:fld>
            <a:endParaRPr lang="en-US" dirty="0"/>
          </a:p>
        </p:txBody>
      </p:sp>
    </p:spTree>
    <p:extLst>
      <p:ext uri="{BB962C8B-B14F-4D97-AF65-F5344CB8AC3E}">
        <p14:creationId xmlns:p14="http://schemas.microsoft.com/office/powerpoint/2010/main" val="1806349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2E186-4B2A-1E03-08C4-1FE9912940AC}"/>
              </a:ext>
            </a:extLst>
          </p:cNvPr>
          <p:cNvSpPr>
            <a:spLocks noGrp="1"/>
          </p:cNvSpPr>
          <p:nvPr>
            <p:ph type="ctrTitle"/>
          </p:nvPr>
        </p:nvSpPr>
        <p:spPr/>
        <p:txBody>
          <a:bodyPr>
            <a:normAutofit fontScale="90000"/>
          </a:bodyPr>
          <a:lstStyle/>
          <a:p>
            <a:pPr algn="ctr"/>
            <a:r>
              <a:rPr lang="en-US" b="1" dirty="0"/>
              <a:t>NWCG Smoke and Roadway Safety Guide</a:t>
            </a:r>
          </a:p>
        </p:txBody>
      </p:sp>
      <p:sp>
        <p:nvSpPr>
          <p:cNvPr id="3" name="Subtitle 2">
            <a:extLst>
              <a:ext uri="{FF2B5EF4-FFF2-40B4-BE49-F238E27FC236}">
                <a16:creationId xmlns:a16="http://schemas.microsoft.com/office/drawing/2014/main" id="{A90276D4-312D-9149-4BF3-01B411545246}"/>
              </a:ext>
            </a:extLst>
          </p:cNvPr>
          <p:cNvSpPr>
            <a:spLocks noGrp="1"/>
          </p:cNvSpPr>
          <p:nvPr>
            <p:ph type="subTitle" idx="1"/>
          </p:nvPr>
        </p:nvSpPr>
        <p:spPr/>
        <p:txBody>
          <a:bodyPr/>
          <a:lstStyle/>
          <a:p>
            <a:r>
              <a:rPr lang="en-US" dirty="0"/>
              <a:t>NCWG WUI mitigation guides PMS 051 and 052 may serve as reference</a:t>
            </a:r>
          </a:p>
        </p:txBody>
      </p:sp>
      <p:pic>
        <p:nvPicPr>
          <p:cNvPr id="5" name="Picture 4">
            <a:extLst>
              <a:ext uri="{FF2B5EF4-FFF2-40B4-BE49-F238E27FC236}">
                <a16:creationId xmlns:a16="http://schemas.microsoft.com/office/drawing/2014/main" id="{8DBFB46C-AD00-A888-26B1-612E2CE75F3D}"/>
              </a:ext>
            </a:extLst>
          </p:cNvPr>
          <p:cNvPicPr>
            <a:picLocks noChangeAspect="1"/>
          </p:cNvPicPr>
          <p:nvPr/>
        </p:nvPicPr>
        <p:blipFill>
          <a:blip r:embed="rId3"/>
          <a:stretch>
            <a:fillRect/>
          </a:stretch>
        </p:blipFill>
        <p:spPr>
          <a:xfrm>
            <a:off x="5596716" y="1721452"/>
            <a:ext cx="3274326" cy="3742087"/>
          </a:xfrm>
          <a:prstGeom prst="rect">
            <a:avLst/>
          </a:prstGeom>
          <a:ln>
            <a:solidFill>
              <a:schemeClr val="accent1">
                <a:shade val="50000"/>
              </a:schemeClr>
            </a:solidFill>
          </a:ln>
        </p:spPr>
      </p:pic>
      <p:pic>
        <p:nvPicPr>
          <p:cNvPr id="7" name="Picture 6">
            <a:extLst>
              <a:ext uri="{FF2B5EF4-FFF2-40B4-BE49-F238E27FC236}">
                <a16:creationId xmlns:a16="http://schemas.microsoft.com/office/drawing/2014/main" id="{4106C43D-CBC7-1F99-D97A-9EA51BF09E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754" y="1721452"/>
            <a:ext cx="2613858" cy="3871628"/>
          </a:xfrm>
          <a:prstGeom prst="rect">
            <a:avLst/>
          </a:prstGeom>
        </p:spPr>
      </p:pic>
      <p:pic>
        <p:nvPicPr>
          <p:cNvPr id="6" name="Picture 5">
            <a:extLst>
              <a:ext uri="{FF2B5EF4-FFF2-40B4-BE49-F238E27FC236}">
                <a16:creationId xmlns:a16="http://schemas.microsoft.com/office/drawing/2014/main" id="{2B152654-A186-D33B-F383-E1EA19014C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3718" y="2057561"/>
            <a:ext cx="2766489" cy="3429000"/>
          </a:xfrm>
          <a:prstGeom prst="rect">
            <a:avLst/>
          </a:prstGeom>
          <a:ln>
            <a:solidFill>
              <a:schemeClr val="accent1">
                <a:shade val="50000"/>
              </a:schemeClr>
            </a:solidFill>
          </a:ln>
        </p:spPr>
      </p:pic>
      <p:sp>
        <p:nvSpPr>
          <p:cNvPr id="10" name="TextBox 9">
            <a:extLst>
              <a:ext uri="{FF2B5EF4-FFF2-40B4-BE49-F238E27FC236}">
                <a16:creationId xmlns:a16="http://schemas.microsoft.com/office/drawing/2014/main" id="{B5A68504-C8A1-3C00-9B75-90EC08F65F03}"/>
              </a:ext>
            </a:extLst>
          </p:cNvPr>
          <p:cNvSpPr txBox="1"/>
          <p:nvPr/>
        </p:nvSpPr>
        <p:spPr>
          <a:xfrm>
            <a:off x="4665482" y="5856483"/>
            <a:ext cx="1430518" cy="261610"/>
          </a:xfrm>
          <a:prstGeom prst="rect">
            <a:avLst/>
          </a:prstGeom>
          <a:noFill/>
        </p:spPr>
        <p:txBody>
          <a:bodyPr wrap="square" rtlCol="0">
            <a:spAutoFit/>
          </a:bodyPr>
          <a:lstStyle/>
          <a:p>
            <a:r>
              <a:rPr lang="en-US" sz="1100" dirty="0">
                <a:latin typeface="Arial" panose="020B0604020202020204" pitchFamily="34" charset="0"/>
                <a:ea typeface="Open Sans" panose="020B0606030504020204" pitchFamily="34" charset="0"/>
                <a:cs typeface="Arial" panose="020B0604020202020204" pitchFamily="34" charset="0"/>
              </a:rPr>
              <a:t>Photo credit:  USFS</a:t>
            </a:r>
          </a:p>
        </p:txBody>
      </p:sp>
      <p:pic>
        <p:nvPicPr>
          <p:cNvPr id="11" name="Picture 10">
            <a:extLst>
              <a:ext uri="{FF2B5EF4-FFF2-40B4-BE49-F238E27FC236}">
                <a16:creationId xmlns:a16="http://schemas.microsoft.com/office/drawing/2014/main" id="{E24F39E1-6F08-4D1A-80CA-D1B4EE4486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7588" y="3359435"/>
            <a:ext cx="3633794" cy="2497048"/>
          </a:xfrm>
          <a:prstGeom prst="rect">
            <a:avLst/>
          </a:prstGeom>
        </p:spPr>
      </p:pic>
      <p:sp>
        <p:nvSpPr>
          <p:cNvPr id="8" name="Slide Number Placeholder 7">
            <a:extLst>
              <a:ext uri="{FF2B5EF4-FFF2-40B4-BE49-F238E27FC236}">
                <a16:creationId xmlns:a16="http://schemas.microsoft.com/office/drawing/2014/main" id="{1B242C59-78E5-7E7C-4545-7623C9CD6E22}"/>
              </a:ext>
            </a:extLst>
          </p:cNvPr>
          <p:cNvSpPr>
            <a:spLocks noGrp="1"/>
          </p:cNvSpPr>
          <p:nvPr>
            <p:ph type="sldNum" sz="quarter" idx="12"/>
          </p:nvPr>
        </p:nvSpPr>
        <p:spPr/>
        <p:txBody>
          <a:bodyPr/>
          <a:lstStyle/>
          <a:p>
            <a:fld id="{52ADA041-CA97-4E5C-A3B6-D687AF6078DD}" type="slidenum">
              <a:rPr lang="en-US" smtClean="0"/>
              <a:t>9</a:t>
            </a:fld>
            <a:endParaRPr lang="en-US" dirty="0"/>
          </a:p>
        </p:txBody>
      </p:sp>
    </p:spTree>
    <p:extLst>
      <p:ext uri="{BB962C8B-B14F-4D97-AF65-F5344CB8AC3E}">
        <p14:creationId xmlns:p14="http://schemas.microsoft.com/office/powerpoint/2010/main" val="14056549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18137</TotalTime>
  <Words>2422</Words>
  <Application>Microsoft Office PowerPoint</Application>
  <PresentationFormat>Widescreen</PresentationFormat>
  <Paragraphs>221</Paragraphs>
  <Slides>14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Courier New</vt:lpstr>
      <vt:lpstr>Open Sans</vt:lpstr>
      <vt:lpstr>Symbol</vt:lpstr>
      <vt:lpstr>Office Theme</vt:lpstr>
      <vt:lpstr>Traffic Incident Management at Wildfires: TIM Practices for Safe, Efficient Operations</vt:lpstr>
      <vt:lpstr>Pre-Planning</vt:lpstr>
      <vt:lpstr>Advance Warning</vt:lpstr>
      <vt:lpstr>Visibility</vt:lpstr>
      <vt:lpstr>Blocking and Off-Road Operations</vt:lpstr>
      <vt:lpstr>Backing Apparatus</vt:lpstr>
      <vt:lpstr>Personal Protective Equipment</vt:lpstr>
      <vt:lpstr>Evacuation</vt:lpstr>
      <vt:lpstr>NWCG Smoke and Roadway Safety Guide</vt:lpstr>
      <vt:lpstr>ICS and TIM IAP</vt:lpstr>
      <vt:lpstr>Review SOGs Specific to YOU!</vt:lpstr>
      <vt:lpstr>Reference items in the field</vt:lpstr>
      <vt:lpstr>Additional Training</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Traffic Incident Management at Wildland Fires</dc:title>
  <dc:creator>Bill</dc:creator>
  <cp:lastModifiedBy>Jason Jammer</cp:lastModifiedBy>
  <cp:revision>55</cp:revision>
  <cp:lastPrinted>2023-04-28T18:58:49Z</cp:lastPrinted>
  <dcterms:created xsi:type="dcterms:W3CDTF">2023-04-19T20:53:00Z</dcterms:created>
  <dcterms:modified xsi:type="dcterms:W3CDTF">2024-09-30T18:29:10Z</dcterms:modified>
</cp:coreProperties>
</file>